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71" r:id="rId4"/>
    <p:sldId id="272" r:id="rId5"/>
    <p:sldId id="273" r:id="rId6"/>
    <p:sldId id="274" r:id="rId7"/>
    <p:sldId id="275" r:id="rId8"/>
    <p:sldId id="276" r:id="rId9"/>
    <p:sldId id="277" r:id="rId10"/>
    <p:sldId id="278" r:id="rId11"/>
    <p:sldId id="279" r:id="rId12"/>
    <p:sldId id="280" r:id="rId13"/>
    <p:sldId id="281"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Roboto Bold" panose="020B0604020202020204" charset="0"/>
      <p:regular r:id="rId20"/>
    </p:embeddedFont>
    <p:embeddedFont>
      <p:font typeface="Open Sans" pitchFamily="2" charset="0"/>
      <p:regular r:id="rId21"/>
      <p:bold r:id="rId22"/>
      <p:italic r:id="rId23"/>
      <p:boldItalic r:id="rId24"/>
    </p:embeddedFont>
    <p:embeddedFont>
      <p:font typeface="Arial Black" panose="020B0A04020102020204" pitchFamily="34" charset="0"/>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64093" autoAdjust="0"/>
  </p:normalViewPr>
  <p:slideViewPr>
    <p:cSldViewPr>
      <p:cViewPr>
        <p:scale>
          <a:sx n="40" d="100"/>
          <a:sy n="40" d="100"/>
        </p:scale>
        <p:origin x="1032" y="3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54E320-1B37-4821-9913-ECB78FE697A0}"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204C0-2B3C-473D-B339-7C86A3398BB8}" type="slidenum">
              <a:rPr lang="en-US" smtClean="0"/>
              <a:t>‹#›</a:t>
            </a:fld>
            <a:endParaRPr lang="en-US"/>
          </a:p>
        </p:txBody>
      </p:sp>
    </p:spTree>
    <p:extLst>
      <p:ext uri="{BB962C8B-B14F-4D97-AF65-F5344CB8AC3E}">
        <p14:creationId xmlns:p14="http://schemas.microsoft.com/office/powerpoint/2010/main" val="3767313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5204C0-2B3C-473D-B339-7C86A3398BB8}" type="slidenum">
              <a:rPr lang="en-US" smtClean="0"/>
              <a:t>1</a:t>
            </a:fld>
            <a:endParaRPr lang="en-US"/>
          </a:p>
        </p:txBody>
      </p:sp>
    </p:spTree>
    <p:extLst>
      <p:ext uri="{BB962C8B-B14F-4D97-AF65-F5344CB8AC3E}">
        <p14:creationId xmlns:p14="http://schemas.microsoft.com/office/powerpoint/2010/main" val="145665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svg"/><Relationship Id="rId7"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sp>
      <p:grpSp>
        <p:nvGrpSpPr>
          <p:cNvPr id="3" name="Group 3"/>
          <p:cNvGrpSpPr/>
          <p:nvPr/>
        </p:nvGrpSpPr>
        <p:grpSpPr>
          <a:xfrm>
            <a:off x="741288" y="1036763"/>
            <a:ext cx="16526823" cy="8991600"/>
            <a:chOff x="0" y="0"/>
            <a:chExt cx="3774616" cy="1913890"/>
          </a:xfrm>
        </p:grpSpPr>
        <p:sp>
          <p:nvSpPr>
            <p:cNvPr id="4" name="Freeform 4"/>
            <p:cNvSpPr/>
            <p:nvPr/>
          </p:nvSpPr>
          <p:spPr>
            <a:xfrm>
              <a:off x="0" y="0"/>
              <a:ext cx="3774617" cy="1913890"/>
            </a:xfrm>
            <a:custGeom>
              <a:avLst/>
              <a:gdLst/>
              <a:ahLst/>
              <a:cxnLst/>
              <a:rect l="l" t="t" r="r" b="b"/>
              <a:pathLst>
                <a:path w="3774617" h="1913890">
                  <a:moveTo>
                    <a:pt x="0" y="0"/>
                  </a:moveTo>
                  <a:lnTo>
                    <a:pt x="3774617" y="0"/>
                  </a:lnTo>
                  <a:lnTo>
                    <a:pt x="3774617" y="1913890"/>
                  </a:lnTo>
                  <a:lnTo>
                    <a:pt x="0" y="1913890"/>
                  </a:lnTo>
                  <a:close/>
                </a:path>
              </a:pathLst>
            </a:custGeom>
            <a:solidFill>
              <a:srgbClr val="1E2C25">
                <a:alpha val="69804"/>
              </a:srgbClr>
            </a:solidFill>
          </p:spPr>
        </p:sp>
      </p:grpSp>
      <p:sp>
        <p:nvSpPr>
          <p:cNvPr id="5" name="Freeform 5"/>
          <p:cNvSpPr/>
          <p:nvPr/>
        </p:nvSpPr>
        <p:spPr>
          <a:xfrm flipH="1" flipV="1">
            <a:off x="-266688" y="-611549"/>
            <a:ext cx="2614584" cy="2614584"/>
          </a:xfrm>
          <a:custGeom>
            <a:avLst/>
            <a:gdLst/>
            <a:ahLst/>
            <a:cxnLst/>
            <a:rect l="l" t="t" r="r" b="b"/>
            <a:pathLst>
              <a:path w="2614584" h="2614584">
                <a:moveTo>
                  <a:pt x="2614584" y="2614584"/>
                </a:moveTo>
                <a:lnTo>
                  <a:pt x="0" y="2614584"/>
                </a:lnTo>
                <a:lnTo>
                  <a:pt x="0" y="0"/>
                </a:lnTo>
                <a:lnTo>
                  <a:pt x="2614584" y="0"/>
                </a:lnTo>
                <a:lnTo>
                  <a:pt x="2614584" y="2614584"/>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6549" y="6533896"/>
            <a:ext cx="2957067" cy="2984242"/>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sp>
        <p:nvSpPr>
          <p:cNvPr id="9" name="TextBox 9"/>
          <p:cNvSpPr txBox="1"/>
          <p:nvPr/>
        </p:nvSpPr>
        <p:spPr>
          <a:xfrm>
            <a:off x="889401" y="1914803"/>
            <a:ext cx="16230600" cy="984885"/>
          </a:xfrm>
          <a:prstGeom prst="rect">
            <a:avLst/>
          </a:prstGeom>
        </p:spPr>
        <p:txBody>
          <a:bodyPr lIns="0" tIns="0" rIns="0" bIns="0" rtlCol="0" anchor="t">
            <a:spAutoFit/>
          </a:bodyPr>
          <a:lstStyle/>
          <a:p>
            <a:pPr algn="ctr"/>
            <a:r>
              <a:rPr lang="en-US" altLang="ko-KR" sz="3200" dirty="0">
                <a:solidFill>
                  <a:schemeClr val="tx2">
                    <a:lumMod val="20000"/>
                    <a:lumOff val="80000"/>
                  </a:schemeClr>
                </a:solidFill>
                <a:latin typeface="Arial Black" panose="020B0A04020102020204" pitchFamily="34" charset="0"/>
                <a:ea typeface="Open Sans" pitchFamily="2" charset="0"/>
                <a:cs typeface="Open Sans" pitchFamily="2" charset="0"/>
              </a:rPr>
              <a:t>DESAIN DAN IMPLEMENTASI STORAGE PINTAR BERBASIS IOT </a:t>
            </a:r>
            <a:r>
              <a:rPr lang="en-US" altLang="ko-KR" sz="3200" dirty="0" smtClean="0">
                <a:solidFill>
                  <a:schemeClr val="tx2">
                    <a:lumMod val="20000"/>
                    <a:lumOff val="80000"/>
                  </a:schemeClr>
                </a:solidFill>
                <a:latin typeface="Arial Black" panose="020B0A04020102020204" pitchFamily="34" charset="0"/>
                <a:ea typeface="Open Sans" pitchFamily="2" charset="0"/>
                <a:cs typeface="Open Sans" pitchFamily="2" charset="0"/>
              </a:rPr>
              <a:t>UNTUK </a:t>
            </a:r>
            <a:r>
              <a:rPr lang="en-US" altLang="ko-KR" sz="3200" dirty="0">
                <a:solidFill>
                  <a:schemeClr val="tx2">
                    <a:lumMod val="20000"/>
                    <a:lumOff val="80000"/>
                  </a:schemeClr>
                </a:solidFill>
                <a:latin typeface="Arial Black" panose="020B0A04020102020204" pitchFamily="34" charset="0"/>
                <a:ea typeface="Open Sans" pitchFamily="2" charset="0"/>
                <a:cs typeface="Open Sans" pitchFamily="2" charset="0"/>
              </a:rPr>
              <a:t>KETERSEDIAAN MAKANAN TERNAK</a:t>
            </a:r>
            <a:endParaRPr lang="en-US" altLang="ko-KR" sz="3200" dirty="0">
              <a:solidFill>
                <a:schemeClr val="tx2">
                  <a:lumMod val="20000"/>
                  <a:lumOff val="80000"/>
                </a:schemeClr>
              </a:solidFill>
              <a:latin typeface="Arial Black" panose="020B0A04020102020204" pitchFamily="34" charset="0"/>
              <a:ea typeface="Open Sans" pitchFamily="2" charset="0"/>
              <a:cs typeface="Open Sans" pitchFamily="2" charset="0"/>
            </a:endParaRPr>
          </a:p>
        </p:txBody>
      </p:sp>
      <p:grpSp>
        <p:nvGrpSpPr>
          <p:cNvPr id="10" name="Group 10"/>
          <p:cNvGrpSpPr/>
          <p:nvPr/>
        </p:nvGrpSpPr>
        <p:grpSpPr>
          <a:xfrm>
            <a:off x="16901241" y="601538"/>
            <a:ext cx="989135" cy="98913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4" name="Group 14"/>
          <p:cNvGrpSpPr/>
          <p:nvPr/>
        </p:nvGrpSpPr>
        <p:grpSpPr>
          <a:xfrm>
            <a:off x="-2393057" y="7825316"/>
            <a:ext cx="4033217" cy="4033217"/>
            <a:chOff x="-2381969" y="-244483"/>
            <a:chExt cx="6350000" cy="6350000"/>
          </a:xfrm>
        </p:grpSpPr>
        <p:sp>
          <p:nvSpPr>
            <p:cNvPr id="15" name="Freeform 15"/>
            <p:cNvSpPr/>
            <p:nvPr/>
          </p:nvSpPr>
          <p:spPr>
            <a:xfrm>
              <a:off x="-2381969" y="-244483"/>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16" name="Group 16"/>
          <p:cNvGrpSpPr/>
          <p:nvPr/>
        </p:nvGrpSpPr>
        <p:grpSpPr>
          <a:xfrm>
            <a:off x="15801111" y="-1254609"/>
            <a:ext cx="4033217" cy="4033217"/>
            <a:chOff x="0" y="-9187"/>
            <a:chExt cx="6350000" cy="6350000"/>
          </a:xfrm>
        </p:grpSpPr>
        <p:sp>
          <p:nvSpPr>
            <p:cNvPr id="17" name="Freeform 17"/>
            <p:cNvSpPr/>
            <p:nvPr/>
          </p:nvSpPr>
          <p:spPr>
            <a:xfrm>
              <a:off x="0" y="-9187"/>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18" name="TextBox 18"/>
          <p:cNvSpPr txBox="1"/>
          <p:nvPr/>
        </p:nvSpPr>
        <p:spPr>
          <a:xfrm>
            <a:off x="1922596" y="3611908"/>
            <a:ext cx="13058831" cy="1846659"/>
          </a:xfrm>
          <a:prstGeom prst="rect">
            <a:avLst/>
          </a:prstGeom>
        </p:spPr>
        <p:txBody>
          <a:bodyPr lIns="0" tIns="0" rIns="0" bIns="0" rtlCol="0" anchor="t">
            <a:spAutoFit/>
          </a:bodyPr>
          <a:lstStyle/>
          <a:p>
            <a:pPr algn="ctr">
              <a:lnSpc>
                <a:spcPct val="150000"/>
              </a:lnSpc>
            </a:pPr>
            <a:r>
              <a:rPr lang="en-US" sz="2800" dirty="0">
                <a:solidFill>
                  <a:schemeClr val="tx2">
                    <a:lumMod val="20000"/>
                    <a:lumOff val="80000"/>
                  </a:schemeClr>
                </a:solidFill>
                <a:latin typeface="Open Sans" pitchFamily="2" charset="0"/>
                <a:ea typeface="Open Sans" pitchFamily="2" charset="0"/>
                <a:cs typeface="Open Sans" pitchFamily="2" charset="0"/>
              </a:rPr>
              <a:t>Mohammad Rizky </a:t>
            </a:r>
            <a:r>
              <a:rPr lang="en-US" sz="2800" dirty="0" err="1">
                <a:solidFill>
                  <a:schemeClr val="tx2">
                    <a:lumMod val="20000"/>
                    <a:lumOff val="80000"/>
                  </a:schemeClr>
                </a:solidFill>
                <a:latin typeface="Open Sans" pitchFamily="2" charset="0"/>
                <a:ea typeface="Open Sans" pitchFamily="2" charset="0"/>
                <a:cs typeface="Open Sans" pitchFamily="2" charset="0"/>
              </a:rPr>
              <a:t>Septianto</a:t>
            </a:r>
            <a:r>
              <a:rPr lang="en-US" sz="2800" dirty="0">
                <a:solidFill>
                  <a:schemeClr val="tx2">
                    <a:lumMod val="20000"/>
                    <a:lumOff val="80000"/>
                  </a:schemeClr>
                </a:solidFill>
                <a:latin typeface="Open Sans" pitchFamily="2" charset="0"/>
                <a:ea typeface="Open Sans" pitchFamily="2" charset="0"/>
                <a:cs typeface="Open Sans" pitchFamily="2" charset="0"/>
              </a:rPr>
              <a:t> </a:t>
            </a:r>
            <a:r>
              <a:rPr lang="en-US" sz="2800" dirty="0" err="1">
                <a:solidFill>
                  <a:schemeClr val="tx2">
                    <a:lumMod val="20000"/>
                    <a:lumOff val="80000"/>
                  </a:schemeClr>
                </a:solidFill>
                <a:latin typeface="Open Sans" pitchFamily="2" charset="0"/>
                <a:ea typeface="Open Sans" pitchFamily="2" charset="0"/>
                <a:cs typeface="Open Sans" pitchFamily="2" charset="0"/>
              </a:rPr>
              <a:t>Hadi</a:t>
            </a:r>
            <a:r>
              <a:rPr lang="en-US" sz="2800" dirty="0">
                <a:solidFill>
                  <a:schemeClr val="tx2">
                    <a:lumMod val="20000"/>
                    <a:lumOff val="80000"/>
                  </a:schemeClr>
                </a:solidFill>
                <a:latin typeface="Open Sans" pitchFamily="2" charset="0"/>
                <a:ea typeface="Open Sans" pitchFamily="2" charset="0"/>
                <a:cs typeface="Open Sans" pitchFamily="2" charset="0"/>
              </a:rPr>
              <a:t> </a:t>
            </a:r>
            <a:r>
              <a:rPr lang="en-US" sz="2800" dirty="0" err="1">
                <a:solidFill>
                  <a:schemeClr val="tx2">
                    <a:lumMod val="20000"/>
                    <a:lumOff val="80000"/>
                  </a:schemeClr>
                </a:solidFill>
                <a:latin typeface="Open Sans" pitchFamily="2" charset="0"/>
                <a:ea typeface="Open Sans" pitchFamily="2" charset="0"/>
                <a:cs typeface="Open Sans" pitchFamily="2" charset="0"/>
              </a:rPr>
              <a:t>Saputra</a:t>
            </a:r>
            <a:endParaRPr lang="en-US" sz="2800" dirty="0">
              <a:solidFill>
                <a:schemeClr val="tx2">
                  <a:lumMod val="20000"/>
                  <a:lumOff val="80000"/>
                </a:schemeClr>
              </a:solidFill>
              <a:latin typeface="Open Sans" pitchFamily="2" charset="0"/>
              <a:ea typeface="Open Sans" pitchFamily="2" charset="0"/>
              <a:cs typeface="Open Sans" pitchFamily="2" charset="0"/>
            </a:endParaRPr>
          </a:p>
          <a:p>
            <a:pPr algn="ctr">
              <a:lnSpc>
                <a:spcPct val="150000"/>
              </a:lnSpc>
            </a:pPr>
            <a:r>
              <a:rPr lang="id-ID" sz="2800" dirty="0" smtClean="0">
                <a:solidFill>
                  <a:schemeClr val="tx2">
                    <a:lumMod val="20000"/>
                    <a:lumOff val="80000"/>
                  </a:schemeClr>
                </a:solidFill>
                <a:latin typeface="Open Sans" pitchFamily="2" charset="0"/>
                <a:ea typeface="Open Sans" pitchFamily="2" charset="0"/>
                <a:cs typeface="Open Sans" pitchFamily="2" charset="0"/>
              </a:rPr>
              <a:t>NIM </a:t>
            </a:r>
            <a:r>
              <a:rPr lang="en-US" sz="2800" dirty="0" smtClean="0">
                <a:solidFill>
                  <a:schemeClr val="tx2">
                    <a:lumMod val="20000"/>
                    <a:lumOff val="80000"/>
                  </a:schemeClr>
                </a:solidFill>
                <a:latin typeface="Open Sans" pitchFamily="2" charset="0"/>
                <a:ea typeface="Open Sans" pitchFamily="2" charset="0"/>
                <a:cs typeface="Open Sans" pitchFamily="2" charset="0"/>
              </a:rPr>
              <a:t>6702204016</a:t>
            </a:r>
            <a:endParaRPr lang="en-US" sz="2800" dirty="0">
              <a:solidFill>
                <a:schemeClr val="tx2">
                  <a:lumMod val="20000"/>
                  <a:lumOff val="80000"/>
                </a:schemeClr>
              </a:solidFill>
              <a:latin typeface="Open Sans" pitchFamily="2" charset="0"/>
              <a:ea typeface="Open Sans" pitchFamily="2" charset="0"/>
              <a:cs typeface="Open Sans" pitchFamily="2" charset="0"/>
            </a:endParaRPr>
          </a:p>
          <a:p>
            <a:pPr algn="r"/>
            <a:endParaRPr lang="en-US" sz="3600" dirty="0"/>
          </a:p>
        </p:txBody>
      </p:sp>
      <p:grpSp>
        <p:nvGrpSpPr>
          <p:cNvPr id="19" name="Group 19"/>
          <p:cNvGrpSpPr/>
          <p:nvPr/>
        </p:nvGrpSpPr>
        <p:grpSpPr>
          <a:xfrm>
            <a:off x="14876763" y="1817931"/>
            <a:ext cx="1593306" cy="1593306"/>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grpSp>
        <p:nvGrpSpPr>
          <p:cNvPr id="21" name="Group 21"/>
          <p:cNvGrpSpPr/>
          <p:nvPr/>
        </p:nvGrpSpPr>
        <p:grpSpPr>
          <a:xfrm>
            <a:off x="-222915" y="6502391"/>
            <a:ext cx="1593306" cy="159330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9804"/>
              </a:srgbClr>
            </a:solidFill>
          </p:spPr>
        </p:sp>
      </p:grpSp>
      <p:sp>
        <p:nvSpPr>
          <p:cNvPr id="24" name="Text Placeholder 3"/>
          <p:cNvSpPr txBox="1">
            <a:spLocks/>
          </p:cNvSpPr>
          <p:nvPr/>
        </p:nvSpPr>
        <p:spPr>
          <a:xfrm>
            <a:off x="9436097" y="8432656"/>
            <a:ext cx="7821332" cy="1885302"/>
          </a:xfrm>
          <a:prstGeom prst="rect">
            <a:avLst/>
          </a:prstGeom>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sz="2800" dirty="0">
                <a:solidFill>
                  <a:schemeClr val="tx2">
                    <a:lumMod val="20000"/>
                    <a:lumOff val="80000"/>
                  </a:schemeClr>
                </a:solidFill>
                <a:latin typeface="Open Sans" pitchFamily="2" charset="0"/>
                <a:ea typeface="Open Sans" pitchFamily="2" charset="0"/>
                <a:cs typeface="Open Sans" pitchFamily="2" charset="0"/>
              </a:rPr>
              <a:t>PROGRAM STUDI D3 </a:t>
            </a:r>
            <a:r>
              <a:rPr lang="en-US" sz="2800" dirty="0" smtClean="0">
                <a:solidFill>
                  <a:schemeClr val="tx2">
                    <a:lumMod val="20000"/>
                    <a:lumOff val="80000"/>
                  </a:schemeClr>
                </a:solidFill>
                <a:latin typeface="Open Sans" pitchFamily="2" charset="0"/>
                <a:ea typeface="Open Sans" pitchFamily="2" charset="0"/>
                <a:cs typeface="Open Sans" pitchFamily="2" charset="0"/>
              </a:rPr>
              <a:t>TEKNOL</a:t>
            </a:r>
            <a:r>
              <a:rPr lang="id-ID" sz="2800" dirty="0" smtClean="0">
                <a:solidFill>
                  <a:schemeClr val="tx2">
                    <a:lumMod val="20000"/>
                    <a:lumOff val="80000"/>
                  </a:schemeClr>
                </a:solidFill>
                <a:latin typeface="Open Sans" pitchFamily="2" charset="0"/>
                <a:ea typeface="Open Sans" pitchFamily="2" charset="0"/>
                <a:cs typeface="Open Sans" pitchFamily="2" charset="0"/>
              </a:rPr>
              <a:t>OGI </a:t>
            </a:r>
            <a:r>
              <a:rPr lang="en-US" sz="2800" dirty="0" smtClean="0">
                <a:solidFill>
                  <a:schemeClr val="tx2">
                    <a:lumMod val="20000"/>
                    <a:lumOff val="80000"/>
                  </a:schemeClr>
                </a:solidFill>
                <a:latin typeface="Open Sans" pitchFamily="2" charset="0"/>
                <a:ea typeface="Open Sans" pitchFamily="2" charset="0"/>
                <a:cs typeface="Open Sans" pitchFamily="2" charset="0"/>
              </a:rPr>
              <a:t>KOMPUTER </a:t>
            </a:r>
            <a:endParaRPr lang="en-US" sz="2800" dirty="0">
              <a:solidFill>
                <a:schemeClr val="tx2">
                  <a:lumMod val="20000"/>
                  <a:lumOff val="80000"/>
                </a:schemeClr>
              </a:solidFill>
              <a:latin typeface="Open Sans" pitchFamily="2" charset="0"/>
              <a:ea typeface="Open Sans" pitchFamily="2" charset="0"/>
              <a:cs typeface="Open Sans" pitchFamily="2" charset="0"/>
            </a:endParaRPr>
          </a:p>
          <a:p>
            <a:pPr algn="r"/>
            <a:r>
              <a:rPr lang="en-US" sz="2800" dirty="0">
                <a:solidFill>
                  <a:schemeClr val="tx2">
                    <a:lumMod val="20000"/>
                    <a:lumOff val="80000"/>
                  </a:schemeClr>
                </a:solidFill>
                <a:latin typeface="Open Sans" pitchFamily="2" charset="0"/>
                <a:ea typeface="Open Sans" pitchFamily="2" charset="0"/>
                <a:cs typeface="Open Sans" pitchFamily="2" charset="0"/>
              </a:rPr>
              <a:t>FAKULTAS ILMU TERAPAN</a:t>
            </a:r>
          </a:p>
          <a:p>
            <a:pPr algn="r"/>
            <a:r>
              <a:rPr lang="en-US" sz="2800" dirty="0">
                <a:solidFill>
                  <a:schemeClr val="tx2">
                    <a:lumMod val="20000"/>
                    <a:lumOff val="80000"/>
                  </a:schemeClr>
                </a:solidFill>
                <a:latin typeface="Open Sans" pitchFamily="2" charset="0"/>
                <a:ea typeface="Open Sans" pitchFamily="2" charset="0"/>
                <a:cs typeface="Open Sans" pitchFamily="2" charset="0"/>
              </a:rPr>
              <a:t>UNIVERSITAS TELKOM</a:t>
            </a:r>
          </a:p>
          <a:p>
            <a:pPr algn="r"/>
            <a:r>
              <a:rPr lang="en-US" sz="2800" dirty="0">
                <a:solidFill>
                  <a:schemeClr val="tx2">
                    <a:lumMod val="20000"/>
                    <a:lumOff val="80000"/>
                  </a:schemeClr>
                </a:solidFill>
                <a:latin typeface="Open Sans" pitchFamily="2" charset="0"/>
                <a:ea typeface="Open Sans" pitchFamily="2" charset="0"/>
                <a:cs typeface="Open Sans" pitchFamily="2" charset="0"/>
              </a:rPr>
              <a:t>BANDUNG, </a:t>
            </a:r>
            <a:r>
              <a:rPr lang="en-US" sz="2800" dirty="0" smtClean="0">
                <a:solidFill>
                  <a:schemeClr val="tx2">
                    <a:lumMod val="20000"/>
                    <a:lumOff val="80000"/>
                  </a:schemeClr>
                </a:solidFill>
                <a:latin typeface="Open Sans" pitchFamily="2" charset="0"/>
                <a:ea typeface="Open Sans" pitchFamily="2" charset="0"/>
                <a:cs typeface="Open Sans" pitchFamily="2" charset="0"/>
              </a:rPr>
              <a:t>202</a:t>
            </a:r>
            <a:r>
              <a:rPr lang="id-ID" sz="2800" dirty="0" smtClean="0">
                <a:solidFill>
                  <a:schemeClr val="tx2">
                    <a:lumMod val="20000"/>
                    <a:lumOff val="80000"/>
                  </a:schemeClr>
                </a:solidFill>
                <a:latin typeface="Open Sans" pitchFamily="2" charset="0"/>
                <a:ea typeface="Open Sans" pitchFamily="2" charset="0"/>
                <a:cs typeface="Open Sans" pitchFamily="2" charset="0"/>
              </a:rPr>
              <a:t>4</a:t>
            </a:r>
            <a:endParaRPr lang="en-US" sz="2800" dirty="0">
              <a:solidFill>
                <a:schemeClr val="tx2">
                  <a:lumMod val="20000"/>
                  <a:lumOff val="80000"/>
                </a:schemeClr>
              </a:solidFill>
              <a:latin typeface="Open Sans" pitchFamily="2" charset="0"/>
              <a:ea typeface="Open Sans" pitchFamily="2" charset="0"/>
              <a:cs typeface="Open Sans" pitchFamily="2" charset="0"/>
            </a:endParaRPr>
          </a:p>
          <a:p>
            <a:pPr algn="r"/>
            <a:endParaRPr lang="en-US" sz="3600" dirty="0">
              <a:solidFill>
                <a:schemeClr val="tx2">
                  <a:lumMod val="20000"/>
                  <a:lumOff val="80000"/>
                </a:schemeClr>
              </a:solidFill>
            </a:endParaRPr>
          </a:p>
        </p:txBody>
      </p:sp>
      <p:sp>
        <p:nvSpPr>
          <p:cNvPr id="26" name="TextBox 18"/>
          <p:cNvSpPr txBox="1"/>
          <p:nvPr/>
        </p:nvSpPr>
        <p:spPr>
          <a:xfrm>
            <a:off x="2111679" y="5583672"/>
            <a:ext cx="13058831" cy="3139321"/>
          </a:xfrm>
          <a:prstGeom prst="rect">
            <a:avLst/>
          </a:prstGeom>
        </p:spPr>
        <p:txBody>
          <a:bodyPr lIns="0" tIns="0" rIns="0" bIns="0" rtlCol="0" anchor="t">
            <a:spAutoFit/>
          </a:bodyPr>
          <a:lstStyle/>
          <a:p>
            <a:pPr algn="ctr">
              <a:lnSpc>
                <a:spcPct val="150000"/>
              </a:lnSpc>
            </a:pPr>
            <a:r>
              <a:rPr lang="id-ID" sz="2800" b="1" dirty="0" smtClean="0">
                <a:solidFill>
                  <a:schemeClr val="tx2">
                    <a:lumMod val="20000"/>
                    <a:lumOff val="80000"/>
                  </a:schemeClr>
                </a:solidFill>
                <a:latin typeface="Arial Black" panose="020B0A04020102020204" pitchFamily="34" charset="0"/>
                <a:ea typeface="Open Sans" pitchFamily="2" charset="0"/>
                <a:cs typeface="Open Sans" pitchFamily="2" charset="0"/>
              </a:rPr>
              <a:t>Pembimbing :</a:t>
            </a:r>
          </a:p>
          <a:p>
            <a:pPr marL="514350" indent="-514350" algn="ctr">
              <a:lnSpc>
                <a:spcPct val="150000"/>
              </a:lnSpc>
              <a:buAutoNum type="arabicPeriod"/>
            </a:pPr>
            <a:r>
              <a:rPr lang="id-ID" sz="2800" b="1" dirty="0" smtClean="0">
                <a:solidFill>
                  <a:schemeClr val="tx2">
                    <a:lumMod val="20000"/>
                    <a:lumOff val="80000"/>
                  </a:schemeClr>
                </a:solidFill>
                <a:latin typeface="Arial Black" panose="020B0A04020102020204" pitchFamily="34" charset="0"/>
                <a:ea typeface="Open Sans" pitchFamily="2" charset="0"/>
                <a:cs typeface="Open Sans" pitchFamily="2" charset="0"/>
              </a:rPr>
              <a:t>Giva Andriana Mutiara S.T., M.T., Ph.D.</a:t>
            </a:r>
          </a:p>
          <a:p>
            <a:pPr marL="514350" indent="-514350" algn="ctr">
              <a:lnSpc>
                <a:spcPct val="150000"/>
              </a:lnSpc>
              <a:buAutoNum type="arabicPeriod"/>
            </a:pPr>
            <a:r>
              <a:rPr lang="id-ID" sz="2800" b="1" dirty="0" smtClean="0">
                <a:solidFill>
                  <a:schemeClr val="tx2">
                    <a:lumMod val="20000"/>
                    <a:lumOff val="80000"/>
                  </a:schemeClr>
                </a:solidFill>
                <a:latin typeface="Arial Black" panose="020B0A04020102020204" pitchFamily="34" charset="0"/>
                <a:ea typeface="Open Sans" pitchFamily="2" charset="0"/>
                <a:cs typeface="Open Sans" pitchFamily="2" charset="0"/>
              </a:rPr>
              <a:t>Marlindia Ike Sari S.T., M.T.</a:t>
            </a:r>
          </a:p>
          <a:p>
            <a:pPr algn="ctr">
              <a:lnSpc>
                <a:spcPct val="150000"/>
              </a:lnSpc>
            </a:pPr>
            <a:endParaRPr lang="en-US" sz="2800" dirty="0">
              <a:solidFill>
                <a:schemeClr val="tx2">
                  <a:lumMod val="20000"/>
                  <a:lumOff val="80000"/>
                </a:schemeClr>
              </a:solidFill>
              <a:latin typeface="Open Sans" pitchFamily="2" charset="0"/>
              <a:ea typeface="Open Sans" pitchFamily="2" charset="0"/>
              <a:cs typeface="Open Sans" pitchFamily="2" charset="0"/>
            </a:endParaRPr>
          </a:p>
          <a:p>
            <a:pPr algn="r"/>
            <a:endParaRPr lang="en-US" sz="3600" dirty="0"/>
          </a:p>
        </p:txBody>
      </p:sp>
      <p:pic>
        <p:nvPicPr>
          <p:cNvPr id="1028" name="Picture 4" descr="Telkom University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2596" y="6897192"/>
            <a:ext cx="1764974" cy="21537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48.png"/>
          <p:cNvPicPr/>
          <p:nvPr/>
        </p:nvPicPr>
        <p:blipFill>
          <a:blip r:embed="rId7" cstate="print">
            <a:extLst>
              <a:ext uri="{28A0092B-C50C-407E-A947-70E740481C1C}">
                <a14:useLocalDpi xmlns:a14="http://schemas.microsoft.com/office/drawing/2010/main" val="0"/>
              </a:ext>
            </a:extLst>
          </a:blip>
          <a:stretch>
            <a:fillRect/>
          </a:stretch>
        </p:blipFill>
        <p:spPr>
          <a:xfrm>
            <a:off x="3966928" y="2857500"/>
            <a:ext cx="9910763" cy="5867400"/>
          </a:xfrm>
          <a:prstGeom prst="rect">
            <a:avLst/>
          </a:prstGeom>
        </p:spPr>
      </p:pic>
      <p:sp>
        <p:nvSpPr>
          <p:cNvPr id="19" name="TextBox 10"/>
          <p:cNvSpPr txBox="1"/>
          <p:nvPr/>
        </p:nvSpPr>
        <p:spPr>
          <a:xfrm>
            <a:off x="3286376" y="8811126"/>
            <a:ext cx="11766434"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Grafik Data Ketersediaan Pakan Dalam 1 Hari Jam Sore</a:t>
            </a:r>
            <a:endParaRPr lang="en-US" sz="3600" dirty="0">
              <a:solidFill>
                <a:srgbClr val="FFFFFF"/>
              </a:solidFill>
              <a:latin typeface="Roboto Bold"/>
            </a:endParaRPr>
          </a:p>
        </p:txBody>
      </p:sp>
      <p:sp>
        <p:nvSpPr>
          <p:cNvPr id="20"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2978037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49.png"/>
          <p:cNvPicPr/>
          <p:nvPr/>
        </p:nvPicPr>
        <p:blipFill>
          <a:blip r:embed="rId7" cstate="print"/>
          <a:stretch>
            <a:fillRect/>
          </a:stretch>
        </p:blipFill>
        <p:spPr>
          <a:xfrm>
            <a:off x="3967087" y="2699725"/>
            <a:ext cx="9910445" cy="5624513"/>
          </a:xfrm>
          <a:prstGeom prst="rect">
            <a:avLst/>
          </a:prstGeom>
        </p:spPr>
      </p:pic>
      <p:sp>
        <p:nvSpPr>
          <p:cNvPr id="19" name="TextBox 10"/>
          <p:cNvSpPr txBox="1"/>
          <p:nvPr/>
        </p:nvSpPr>
        <p:spPr>
          <a:xfrm>
            <a:off x="3896197" y="8805864"/>
            <a:ext cx="10546791" cy="961802"/>
          </a:xfrm>
          <a:prstGeom prst="rect">
            <a:avLst/>
          </a:prstGeom>
        </p:spPr>
        <p:txBody>
          <a:bodyPr wrap="square" lIns="0" tIns="0" rIns="0" bIns="0" rtlCol="0" anchor="t">
            <a:spAutoFit/>
          </a:bodyPr>
          <a:lstStyle/>
          <a:p>
            <a:pPr>
              <a:lnSpc>
                <a:spcPts val="7474"/>
              </a:lnSpc>
            </a:pPr>
            <a:r>
              <a:rPr lang="id-ID" sz="3600" dirty="0">
                <a:solidFill>
                  <a:srgbClr val="FFFFFF"/>
                </a:solidFill>
                <a:latin typeface="Roboto Bold"/>
              </a:rPr>
              <a:t>Grafik Data </a:t>
            </a:r>
            <a:r>
              <a:rPr lang="id-ID" sz="3600" dirty="0" smtClean="0">
                <a:solidFill>
                  <a:srgbClr val="FFFFFF"/>
                </a:solidFill>
                <a:latin typeface="Roboto Bold"/>
              </a:rPr>
              <a:t>Suhu Kandang Dalam </a:t>
            </a:r>
            <a:r>
              <a:rPr lang="id-ID" sz="3600" dirty="0">
                <a:solidFill>
                  <a:srgbClr val="FFFFFF"/>
                </a:solidFill>
                <a:latin typeface="Roboto Bold"/>
              </a:rPr>
              <a:t>1 Hari Jam Sore</a:t>
            </a:r>
            <a:endParaRPr lang="en-US" sz="3600" dirty="0">
              <a:solidFill>
                <a:srgbClr val="FFFFFF"/>
              </a:solidFill>
              <a:latin typeface="Roboto Bold"/>
            </a:endParaRPr>
          </a:p>
        </p:txBody>
      </p:sp>
      <p:sp>
        <p:nvSpPr>
          <p:cNvPr id="20"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30435648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50.png"/>
          <p:cNvPicPr/>
          <p:nvPr/>
        </p:nvPicPr>
        <p:blipFill>
          <a:blip r:embed="rId7" cstate="print">
            <a:extLst>
              <a:ext uri="{28A0092B-C50C-407E-A947-70E740481C1C}">
                <a14:useLocalDpi xmlns:a14="http://schemas.microsoft.com/office/drawing/2010/main" val="0"/>
              </a:ext>
            </a:extLst>
          </a:blip>
          <a:stretch>
            <a:fillRect/>
          </a:stretch>
        </p:blipFill>
        <p:spPr>
          <a:xfrm>
            <a:off x="4040906" y="3009900"/>
            <a:ext cx="9762808" cy="5514975"/>
          </a:xfrm>
          <a:prstGeom prst="rect">
            <a:avLst/>
          </a:prstGeom>
        </p:spPr>
      </p:pic>
      <p:sp>
        <p:nvSpPr>
          <p:cNvPr id="19" name="TextBox 10"/>
          <p:cNvSpPr txBox="1"/>
          <p:nvPr/>
        </p:nvSpPr>
        <p:spPr>
          <a:xfrm>
            <a:off x="3171148" y="8812074"/>
            <a:ext cx="11996890" cy="961802"/>
          </a:xfrm>
          <a:prstGeom prst="rect">
            <a:avLst/>
          </a:prstGeom>
        </p:spPr>
        <p:txBody>
          <a:bodyPr wrap="square" lIns="0" tIns="0" rIns="0" bIns="0" rtlCol="0" anchor="t">
            <a:spAutoFit/>
          </a:bodyPr>
          <a:lstStyle/>
          <a:p>
            <a:pPr>
              <a:lnSpc>
                <a:spcPts val="7474"/>
              </a:lnSpc>
            </a:pPr>
            <a:r>
              <a:rPr lang="id-ID" sz="3600" dirty="0">
                <a:solidFill>
                  <a:srgbClr val="FFFFFF"/>
                </a:solidFill>
                <a:latin typeface="Roboto Bold"/>
              </a:rPr>
              <a:t>Grafik Data </a:t>
            </a:r>
            <a:r>
              <a:rPr lang="id-ID" sz="3600" dirty="0" smtClean="0">
                <a:solidFill>
                  <a:srgbClr val="FFFFFF"/>
                </a:solidFill>
                <a:latin typeface="Roboto Bold"/>
              </a:rPr>
              <a:t>Kelembaban Kandang Dalam </a:t>
            </a:r>
            <a:r>
              <a:rPr lang="id-ID" sz="3600" dirty="0">
                <a:solidFill>
                  <a:srgbClr val="FFFFFF"/>
                </a:solidFill>
                <a:latin typeface="Roboto Bold"/>
              </a:rPr>
              <a:t>1 Hari Jam Sore</a:t>
            </a:r>
            <a:endParaRPr lang="en-US" sz="3600" dirty="0">
              <a:solidFill>
                <a:srgbClr val="FFFFFF"/>
              </a:solidFill>
              <a:latin typeface="Roboto Bold"/>
            </a:endParaRPr>
          </a:p>
        </p:txBody>
      </p:sp>
      <p:sp>
        <p:nvSpPr>
          <p:cNvPr id="20"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24927377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TextBox 7"/>
          <p:cNvSpPr txBox="1"/>
          <p:nvPr/>
        </p:nvSpPr>
        <p:spPr>
          <a:xfrm>
            <a:off x="1345171" y="1399313"/>
            <a:ext cx="5522312" cy="836768"/>
          </a:xfrm>
          <a:prstGeom prst="rect">
            <a:avLst/>
          </a:prstGeom>
        </p:spPr>
        <p:txBody>
          <a:bodyPr lIns="0" tIns="0" rIns="0" bIns="0" rtlCol="0" anchor="t">
            <a:spAutoFit/>
          </a:bodyPr>
          <a:lstStyle/>
          <a:p>
            <a:pPr>
              <a:lnSpc>
                <a:spcPts val="7474"/>
              </a:lnSpc>
            </a:pPr>
            <a:r>
              <a:rPr lang="id-ID" sz="3600" dirty="0" smtClean="0">
                <a:solidFill>
                  <a:srgbClr val="FFFFFF"/>
                </a:solidFill>
                <a:latin typeface="Roboto Bold"/>
              </a:rPr>
              <a:t>KESIMPULAN</a:t>
            </a:r>
            <a:endParaRPr lang="en-US" sz="3600" dirty="0">
              <a:solidFill>
                <a:srgbClr val="FFFFFF"/>
              </a:solidFill>
              <a:latin typeface="Roboto Bold"/>
            </a:endParaRPr>
          </a:p>
        </p:txBody>
      </p:sp>
      <p:grpSp>
        <p:nvGrpSpPr>
          <p:cNvPr id="8" name="Group 8"/>
          <p:cNvGrpSpPr/>
          <p:nvPr/>
        </p:nvGrpSpPr>
        <p:grpSpPr>
          <a:xfrm>
            <a:off x="1345171" y="671385"/>
            <a:ext cx="494567" cy="49456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0" name="Group 10"/>
          <p:cNvGrpSpPr/>
          <p:nvPr/>
        </p:nvGrpSpPr>
        <p:grpSpPr>
          <a:xfrm>
            <a:off x="1691526" y="671385"/>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a:off x="2037881" y="671385"/>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21" name="Group 5"/>
          <p:cNvGrpSpPr/>
          <p:nvPr/>
        </p:nvGrpSpPr>
        <p:grpSpPr>
          <a:xfrm>
            <a:off x="2532448" y="3390900"/>
            <a:ext cx="13300396" cy="3848276"/>
            <a:chOff x="0" y="0"/>
            <a:chExt cx="2880765" cy="1579279"/>
          </a:xfrm>
        </p:grpSpPr>
        <p:sp>
          <p:nvSpPr>
            <p:cNvPr id="22" name="Freeform 6"/>
            <p:cNvSpPr/>
            <p:nvPr/>
          </p:nvSpPr>
          <p:spPr>
            <a:xfrm>
              <a:off x="0" y="0"/>
              <a:ext cx="2880766" cy="1579280"/>
            </a:xfrm>
            <a:custGeom>
              <a:avLst/>
              <a:gdLst/>
              <a:ahLst/>
              <a:cxnLst/>
              <a:rect l="l" t="t" r="r" b="b"/>
              <a:pathLst>
                <a:path w="2880766" h="1579280">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20"/>
                  </a:lnTo>
                  <a:cubicBezTo>
                    <a:pt x="2880766" y="1523399"/>
                    <a:pt x="2824886" y="1579280"/>
                    <a:pt x="2756306" y="1579280"/>
                  </a:cubicBezTo>
                  <a:close/>
                </a:path>
              </a:pathLst>
            </a:custGeom>
            <a:solidFill>
              <a:srgbClr val="4C8F36">
                <a:alpha val="89804"/>
              </a:srgbClr>
            </a:solidFill>
          </p:spPr>
        </p:sp>
      </p:grpSp>
      <p:sp>
        <p:nvSpPr>
          <p:cNvPr id="23" name="TextBox 22"/>
          <p:cNvSpPr txBox="1"/>
          <p:nvPr/>
        </p:nvSpPr>
        <p:spPr>
          <a:xfrm>
            <a:off x="2881917" y="3445042"/>
            <a:ext cx="122682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err="1" smtClean="0">
                <a:solidFill>
                  <a:schemeClr val="bg1"/>
                </a:solidFill>
                <a:latin typeface="Open Sans" pitchFamily="2" charset="0"/>
                <a:ea typeface="Open Sans" pitchFamily="2" charset="0"/>
                <a:cs typeface="Open Sans" pitchFamily="2" charset="0"/>
              </a:rPr>
              <a:t>Munculnya</a:t>
            </a:r>
            <a:r>
              <a:rPr lang="id-ID" sz="2400" dirty="0" smtClean="0">
                <a:solidFill>
                  <a:schemeClr val="bg1"/>
                </a:solidFill>
                <a:latin typeface="Open Sans" pitchFamily="2" charset="0"/>
                <a:ea typeface="Open Sans" pitchFamily="2" charset="0"/>
                <a:cs typeface="Open Sans" pitchFamily="2" charset="0"/>
              </a:rPr>
              <a:t> sistem storage pintar ini mampu mendeteksi keadaan ketersediaan pakan, suhu dan kelembaban di lingkungan kandang kambing/domba.</a:t>
            </a:r>
          </a:p>
          <a:p>
            <a:pPr marL="342900" indent="-342900" algn="just">
              <a:buFont typeface="Arial" panose="020B0604020202020204" pitchFamily="34" charset="0"/>
              <a:buChar char="•"/>
            </a:pPr>
            <a:endParaRPr lang="id-ID" sz="2400" dirty="0">
              <a:solidFill>
                <a:schemeClr val="bg1"/>
              </a:solidFill>
              <a:latin typeface="Open Sans" pitchFamily="2" charset="0"/>
              <a:ea typeface="Open Sans" pitchFamily="2" charset="0"/>
              <a:cs typeface="Open Sans" pitchFamily="2" charset="0"/>
            </a:endParaRPr>
          </a:p>
          <a:p>
            <a:pPr marL="342900" indent="-342900" algn="just">
              <a:buFont typeface="Arial" panose="020B0604020202020204" pitchFamily="34" charset="0"/>
              <a:buChar char="•"/>
            </a:pPr>
            <a:r>
              <a:rPr lang="id-ID" sz="2400" dirty="0" smtClean="0">
                <a:solidFill>
                  <a:schemeClr val="bg1"/>
                </a:solidFill>
                <a:latin typeface="Open Sans" pitchFamily="2" charset="0"/>
                <a:ea typeface="Open Sans" pitchFamily="2" charset="0"/>
                <a:cs typeface="Open Sans" pitchFamily="2" charset="0"/>
              </a:rPr>
              <a:t>Pembacaan nilai sensor suhu dan kelembaban yang telah diujikan hasilnya cukup signifikan. Hal tersebut disebabkan beberapa faktor seperti model kandang yang mengarah posisi matahari terbit dan terbenam  sehingga memudahkan masuknya cahaya matahari atau kotoran kambing/domba yang menumpuk menyebabkan naiknya gas metana yang menjadi polusi rumah kaca. Sementara sensor loadcell yang mendeteksi berat pakan lebih sedikit 20g dari berat aslinya karena disebabkan oleh proses kalibrasi loadcell yang kurang baik. </a:t>
            </a:r>
          </a:p>
        </p:txBody>
      </p:sp>
      <p:pic>
        <p:nvPicPr>
          <p:cNvPr id="24"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691" y="83288"/>
            <a:ext cx="817704" cy="817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745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137274"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8" name="TextBox 8"/>
          <p:cNvSpPr txBox="1"/>
          <p:nvPr/>
        </p:nvSpPr>
        <p:spPr>
          <a:xfrm>
            <a:off x="1581516" y="1380421"/>
            <a:ext cx="7077114" cy="862416"/>
          </a:xfrm>
          <a:prstGeom prst="rect">
            <a:avLst/>
          </a:prstGeom>
        </p:spPr>
        <p:txBody>
          <a:bodyPr lIns="0" tIns="0" rIns="0" bIns="0" rtlCol="0" anchor="t">
            <a:spAutoFit/>
          </a:bodyPr>
          <a:lstStyle/>
          <a:p>
            <a:pPr>
              <a:lnSpc>
                <a:spcPts val="7474"/>
              </a:lnSpc>
            </a:pPr>
            <a:r>
              <a:rPr lang="id-ID" sz="3600" dirty="0" smtClean="0">
                <a:solidFill>
                  <a:srgbClr val="FFFFFF"/>
                </a:solidFill>
                <a:latin typeface="Roboto Bold"/>
              </a:rPr>
              <a:t>PENDAHULUAN</a:t>
            </a:r>
            <a:endParaRPr lang="en-US" sz="4400" dirty="0">
              <a:solidFill>
                <a:srgbClr val="FFFFFF"/>
              </a:solidFill>
              <a:latin typeface="Roboto Bold"/>
            </a:endParaRPr>
          </a:p>
        </p:txBody>
      </p:sp>
      <p:grpSp>
        <p:nvGrpSpPr>
          <p:cNvPr id="10" name="Group 10"/>
          <p:cNvGrpSpPr/>
          <p:nvPr/>
        </p:nvGrpSpPr>
        <p:grpSpPr>
          <a:xfrm>
            <a:off x="1581516" y="946356"/>
            <a:ext cx="494567" cy="494567"/>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2" name="Group 12"/>
          <p:cNvGrpSpPr/>
          <p:nvPr/>
        </p:nvGrpSpPr>
        <p:grpSpPr>
          <a:xfrm>
            <a:off x="1927871" y="946356"/>
            <a:ext cx="494567" cy="494567"/>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4" name="Group 14"/>
          <p:cNvGrpSpPr/>
          <p:nvPr/>
        </p:nvGrpSpPr>
        <p:grpSpPr>
          <a:xfrm>
            <a:off x="2274226" y="946356"/>
            <a:ext cx="494567" cy="494567"/>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0"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691" y="83288"/>
            <a:ext cx="817704" cy="81770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5"/>
          <p:cNvGrpSpPr/>
          <p:nvPr/>
        </p:nvGrpSpPr>
        <p:grpSpPr>
          <a:xfrm>
            <a:off x="4105958" y="2682793"/>
            <a:ext cx="13300396" cy="3848276"/>
            <a:chOff x="0" y="0"/>
            <a:chExt cx="2880765" cy="1579279"/>
          </a:xfrm>
        </p:grpSpPr>
        <p:sp>
          <p:nvSpPr>
            <p:cNvPr id="22" name="Freeform 6"/>
            <p:cNvSpPr/>
            <p:nvPr/>
          </p:nvSpPr>
          <p:spPr>
            <a:xfrm>
              <a:off x="0" y="0"/>
              <a:ext cx="2880766" cy="1579280"/>
            </a:xfrm>
            <a:custGeom>
              <a:avLst/>
              <a:gdLst/>
              <a:ahLst/>
              <a:cxnLst/>
              <a:rect l="l" t="t" r="r" b="b"/>
              <a:pathLst>
                <a:path w="2880766" h="1579280">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20"/>
                  </a:lnTo>
                  <a:cubicBezTo>
                    <a:pt x="2880766" y="1523399"/>
                    <a:pt x="2824886" y="1579280"/>
                    <a:pt x="2756306" y="1579280"/>
                  </a:cubicBezTo>
                  <a:close/>
                </a:path>
              </a:pathLst>
            </a:custGeom>
            <a:solidFill>
              <a:srgbClr val="4C8F36">
                <a:alpha val="89804"/>
              </a:srgbClr>
            </a:solidFill>
          </p:spPr>
        </p:sp>
      </p:grpSp>
      <p:grpSp>
        <p:nvGrpSpPr>
          <p:cNvPr id="24" name="Group 15"/>
          <p:cNvGrpSpPr/>
          <p:nvPr/>
        </p:nvGrpSpPr>
        <p:grpSpPr>
          <a:xfrm>
            <a:off x="1022416" y="3940598"/>
            <a:ext cx="2584208" cy="772282"/>
            <a:chOff x="0" y="0"/>
            <a:chExt cx="7420196" cy="2217502"/>
          </a:xfrm>
        </p:grpSpPr>
        <p:sp>
          <p:nvSpPr>
            <p:cNvPr id="25" name="Freeform 16"/>
            <p:cNvSpPr/>
            <p:nvPr/>
          </p:nvSpPr>
          <p:spPr>
            <a:xfrm>
              <a:off x="0" y="0"/>
              <a:ext cx="7420197" cy="2217502"/>
            </a:xfrm>
            <a:custGeom>
              <a:avLst/>
              <a:gdLst/>
              <a:ahLst/>
              <a:cxnLst/>
              <a:rect l="l" t="t" r="r" b="b"/>
              <a:pathLst>
                <a:path w="7420197" h="2217502">
                  <a:moveTo>
                    <a:pt x="7295736" y="2217502"/>
                  </a:moveTo>
                  <a:lnTo>
                    <a:pt x="124460" y="2217502"/>
                  </a:lnTo>
                  <a:cubicBezTo>
                    <a:pt x="55880" y="2217502"/>
                    <a:pt x="0" y="2161622"/>
                    <a:pt x="0" y="2093042"/>
                  </a:cubicBezTo>
                  <a:lnTo>
                    <a:pt x="0" y="124460"/>
                  </a:lnTo>
                  <a:cubicBezTo>
                    <a:pt x="0" y="55880"/>
                    <a:pt x="55880" y="0"/>
                    <a:pt x="124460" y="0"/>
                  </a:cubicBezTo>
                  <a:lnTo>
                    <a:pt x="7295737" y="0"/>
                  </a:lnTo>
                  <a:cubicBezTo>
                    <a:pt x="7364316" y="0"/>
                    <a:pt x="7420197" y="55880"/>
                    <a:pt x="7420197" y="124460"/>
                  </a:cubicBezTo>
                  <a:lnTo>
                    <a:pt x="7420197" y="2093042"/>
                  </a:lnTo>
                  <a:cubicBezTo>
                    <a:pt x="7420197" y="2161622"/>
                    <a:pt x="7364316" y="2217502"/>
                    <a:pt x="7295737" y="2217502"/>
                  </a:cubicBezTo>
                  <a:close/>
                </a:path>
              </a:pathLst>
            </a:custGeom>
            <a:solidFill>
              <a:srgbClr val="4C8F36"/>
            </a:solidFill>
          </p:spPr>
          <p:txBody>
            <a:bodyPr/>
            <a:lstStyle/>
            <a:p>
              <a:pPr algn="ctr"/>
              <a:r>
                <a:rPr lang="id-ID" sz="2400" dirty="0" smtClean="0">
                  <a:solidFill>
                    <a:schemeClr val="tx2">
                      <a:lumMod val="20000"/>
                      <a:lumOff val="80000"/>
                    </a:schemeClr>
                  </a:solidFill>
                  <a:latin typeface="Open Sans" pitchFamily="2" charset="0"/>
                  <a:ea typeface="Open Sans" pitchFamily="2" charset="0"/>
                  <a:cs typeface="Open Sans" pitchFamily="2" charset="0"/>
                </a:rPr>
                <a:t>Latar</a:t>
              </a:r>
              <a:r>
                <a:rPr lang="id-ID" sz="2400" dirty="0" smtClean="0">
                  <a:latin typeface="Open Sans" pitchFamily="2" charset="0"/>
                  <a:ea typeface="Open Sans" pitchFamily="2" charset="0"/>
                  <a:cs typeface="Open Sans" pitchFamily="2" charset="0"/>
                </a:rPr>
                <a:t> </a:t>
              </a:r>
              <a:r>
                <a:rPr lang="id-ID" sz="2400" dirty="0" smtClean="0">
                  <a:solidFill>
                    <a:schemeClr val="tx2">
                      <a:lumMod val="20000"/>
                      <a:lumOff val="80000"/>
                    </a:schemeClr>
                  </a:solidFill>
                  <a:latin typeface="Open Sans" pitchFamily="2" charset="0"/>
                  <a:ea typeface="Open Sans" pitchFamily="2" charset="0"/>
                  <a:cs typeface="Open Sans" pitchFamily="2" charset="0"/>
                </a:rPr>
                <a:t>Belakang</a:t>
              </a:r>
              <a:endParaRPr lang="en-US" sz="2400" dirty="0">
                <a:solidFill>
                  <a:schemeClr val="tx2">
                    <a:lumMod val="20000"/>
                    <a:lumOff val="80000"/>
                  </a:schemeClr>
                </a:solidFill>
                <a:latin typeface="Open Sans" pitchFamily="2" charset="0"/>
                <a:ea typeface="Open Sans" pitchFamily="2" charset="0"/>
                <a:cs typeface="Open Sans" pitchFamily="2" charset="0"/>
              </a:endParaRPr>
            </a:p>
          </p:txBody>
        </p:sp>
      </p:grpSp>
      <p:grpSp>
        <p:nvGrpSpPr>
          <p:cNvPr id="30" name="Group 5"/>
          <p:cNvGrpSpPr/>
          <p:nvPr/>
        </p:nvGrpSpPr>
        <p:grpSpPr>
          <a:xfrm>
            <a:off x="4105958" y="6861025"/>
            <a:ext cx="13300391" cy="3124200"/>
            <a:chOff x="0" y="0"/>
            <a:chExt cx="2880765" cy="1579279"/>
          </a:xfrm>
        </p:grpSpPr>
        <p:sp>
          <p:nvSpPr>
            <p:cNvPr id="31" name="Freeform 6"/>
            <p:cNvSpPr/>
            <p:nvPr/>
          </p:nvSpPr>
          <p:spPr>
            <a:xfrm>
              <a:off x="0" y="0"/>
              <a:ext cx="2880766" cy="1579280"/>
            </a:xfrm>
            <a:custGeom>
              <a:avLst/>
              <a:gdLst/>
              <a:ahLst/>
              <a:cxnLst/>
              <a:rect l="l" t="t" r="r" b="b"/>
              <a:pathLst>
                <a:path w="2880766" h="1579280">
                  <a:moveTo>
                    <a:pt x="2756305" y="1579279"/>
                  </a:moveTo>
                  <a:lnTo>
                    <a:pt x="124460" y="1579279"/>
                  </a:lnTo>
                  <a:cubicBezTo>
                    <a:pt x="55880" y="1579279"/>
                    <a:pt x="0" y="1523399"/>
                    <a:pt x="0" y="1454819"/>
                  </a:cubicBezTo>
                  <a:lnTo>
                    <a:pt x="0" y="124460"/>
                  </a:lnTo>
                  <a:cubicBezTo>
                    <a:pt x="0" y="55880"/>
                    <a:pt x="55880" y="0"/>
                    <a:pt x="124460" y="0"/>
                  </a:cubicBezTo>
                  <a:lnTo>
                    <a:pt x="2756306" y="0"/>
                  </a:lnTo>
                  <a:cubicBezTo>
                    <a:pt x="2824886" y="0"/>
                    <a:pt x="2880766" y="55880"/>
                    <a:pt x="2880766" y="124460"/>
                  </a:cubicBezTo>
                  <a:lnTo>
                    <a:pt x="2880766" y="1454820"/>
                  </a:lnTo>
                  <a:cubicBezTo>
                    <a:pt x="2880766" y="1523399"/>
                    <a:pt x="2824886" y="1579280"/>
                    <a:pt x="2756306" y="1579280"/>
                  </a:cubicBezTo>
                  <a:close/>
                </a:path>
              </a:pathLst>
            </a:custGeom>
            <a:solidFill>
              <a:srgbClr val="4C8F36">
                <a:alpha val="89804"/>
              </a:srgbClr>
            </a:solidFill>
          </p:spPr>
        </p:sp>
      </p:grpSp>
      <p:sp>
        <p:nvSpPr>
          <p:cNvPr id="32" name="TextBox 9"/>
          <p:cNvSpPr txBox="1"/>
          <p:nvPr/>
        </p:nvSpPr>
        <p:spPr>
          <a:xfrm>
            <a:off x="4639004" y="7177564"/>
            <a:ext cx="12621317" cy="564257"/>
          </a:xfrm>
          <a:prstGeom prst="rect">
            <a:avLst/>
          </a:prstGeom>
        </p:spPr>
        <p:txBody>
          <a:bodyPr wrap="square" lIns="0" tIns="0" rIns="0" bIns="0" rtlCol="0" anchor="t">
            <a:spAutoFit/>
          </a:bodyPr>
          <a:lstStyle/>
          <a:p>
            <a:pPr marL="342900" indent="-342900" algn="just">
              <a:lnSpc>
                <a:spcPts val="2239"/>
              </a:lnSpc>
              <a:spcBef>
                <a:spcPct val="0"/>
              </a:spcBef>
              <a:buFont typeface="Arial" panose="020B0604020202020204" pitchFamily="34" charset="0"/>
              <a:buChar char="•"/>
            </a:pPr>
            <a:endParaRPr lang="id-ID" sz="2400" dirty="0" smtClean="0">
              <a:solidFill>
                <a:srgbClr val="FFFFFF"/>
              </a:solidFill>
              <a:latin typeface="Open Sans" pitchFamily="2" charset="0"/>
              <a:ea typeface="Open Sans" pitchFamily="2" charset="0"/>
              <a:cs typeface="Open Sans" pitchFamily="2" charset="0"/>
            </a:endParaRPr>
          </a:p>
          <a:p>
            <a:pPr marL="342900" indent="-342900" algn="just">
              <a:lnSpc>
                <a:spcPts val="2239"/>
              </a:lnSpc>
              <a:spcBef>
                <a:spcPct val="0"/>
              </a:spcBef>
              <a:buFont typeface="Arial" panose="020B0604020202020204" pitchFamily="34" charset="0"/>
              <a:buChar char="•"/>
            </a:pPr>
            <a:endParaRPr lang="en-US" sz="2400" dirty="0">
              <a:solidFill>
                <a:srgbClr val="FFFFFF"/>
              </a:solidFill>
              <a:latin typeface="Open Sans" pitchFamily="2" charset="0"/>
              <a:ea typeface="Open Sans" pitchFamily="2" charset="0"/>
              <a:cs typeface="Open Sans" pitchFamily="2" charset="0"/>
            </a:endParaRPr>
          </a:p>
        </p:txBody>
      </p:sp>
      <p:grpSp>
        <p:nvGrpSpPr>
          <p:cNvPr id="33" name="Group 15"/>
          <p:cNvGrpSpPr/>
          <p:nvPr/>
        </p:nvGrpSpPr>
        <p:grpSpPr>
          <a:xfrm>
            <a:off x="1022416" y="7501201"/>
            <a:ext cx="2584208" cy="772282"/>
            <a:chOff x="560120" y="712064"/>
            <a:chExt cx="7420196" cy="2217502"/>
          </a:xfrm>
        </p:grpSpPr>
        <p:sp>
          <p:nvSpPr>
            <p:cNvPr id="34" name="Freeform 16"/>
            <p:cNvSpPr/>
            <p:nvPr/>
          </p:nvSpPr>
          <p:spPr>
            <a:xfrm>
              <a:off x="560120" y="712064"/>
              <a:ext cx="7420196" cy="2217502"/>
            </a:xfrm>
            <a:custGeom>
              <a:avLst/>
              <a:gdLst/>
              <a:ahLst/>
              <a:cxnLst/>
              <a:rect l="l" t="t" r="r" b="b"/>
              <a:pathLst>
                <a:path w="7420197" h="2217502">
                  <a:moveTo>
                    <a:pt x="7295736" y="2217502"/>
                  </a:moveTo>
                  <a:lnTo>
                    <a:pt x="124460" y="2217502"/>
                  </a:lnTo>
                  <a:cubicBezTo>
                    <a:pt x="55880" y="2217502"/>
                    <a:pt x="0" y="2161622"/>
                    <a:pt x="0" y="2093042"/>
                  </a:cubicBezTo>
                  <a:lnTo>
                    <a:pt x="0" y="124460"/>
                  </a:lnTo>
                  <a:cubicBezTo>
                    <a:pt x="0" y="55880"/>
                    <a:pt x="55880" y="0"/>
                    <a:pt x="124460" y="0"/>
                  </a:cubicBezTo>
                  <a:lnTo>
                    <a:pt x="7295737" y="0"/>
                  </a:lnTo>
                  <a:cubicBezTo>
                    <a:pt x="7364316" y="0"/>
                    <a:pt x="7420197" y="55880"/>
                    <a:pt x="7420197" y="124460"/>
                  </a:cubicBezTo>
                  <a:lnTo>
                    <a:pt x="7420197" y="2093042"/>
                  </a:lnTo>
                  <a:cubicBezTo>
                    <a:pt x="7420197" y="2161622"/>
                    <a:pt x="7364316" y="2217502"/>
                    <a:pt x="7295737" y="2217502"/>
                  </a:cubicBezTo>
                  <a:close/>
                </a:path>
              </a:pathLst>
            </a:custGeom>
            <a:solidFill>
              <a:srgbClr val="4C8F36"/>
            </a:solidFill>
          </p:spPr>
          <p:txBody>
            <a:bodyPr/>
            <a:lstStyle/>
            <a:p>
              <a:pPr algn="ctr"/>
              <a:r>
                <a:rPr lang="id-ID" sz="2400" dirty="0" smtClean="0">
                  <a:solidFill>
                    <a:schemeClr val="tx2">
                      <a:lumMod val="20000"/>
                      <a:lumOff val="80000"/>
                    </a:schemeClr>
                  </a:solidFill>
                  <a:latin typeface="Open Sans" pitchFamily="2" charset="0"/>
                  <a:ea typeface="Open Sans" pitchFamily="2" charset="0"/>
                  <a:cs typeface="Open Sans" pitchFamily="2" charset="0"/>
                </a:rPr>
                <a:t>Tujuan</a:t>
              </a:r>
              <a:endParaRPr lang="en-US" sz="2400" dirty="0">
                <a:solidFill>
                  <a:schemeClr val="tx2">
                    <a:lumMod val="20000"/>
                    <a:lumOff val="80000"/>
                  </a:schemeClr>
                </a:solidFill>
                <a:latin typeface="Open Sans" pitchFamily="2" charset="0"/>
                <a:ea typeface="Open Sans" pitchFamily="2" charset="0"/>
                <a:cs typeface="Open Sans" pitchFamily="2" charset="0"/>
              </a:endParaRPr>
            </a:p>
          </p:txBody>
        </p:sp>
      </p:grpSp>
      <p:sp>
        <p:nvSpPr>
          <p:cNvPr id="39" name="TextBox 38"/>
          <p:cNvSpPr txBox="1"/>
          <p:nvPr/>
        </p:nvSpPr>
        <p:spPr>
          <a:xfrm>
            <a:off x="4455427" y="2736935"/>
            <a:ext cx="122682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err="1">
                <a:solidFill>
                  <a:schemeClr val="bg1"/>
                </a:solidFill>
                <a:latin typeface="Open Sans" pitchFamily="2" charset="0"/>
                <a:ea typeface="Open Sans" pitchFamily="2" charset="0"/>
                <a:cs typeface="Open Sans" pitchFamily="2" charset="0"/>
              </a:rPr>
              <a:t>Munculnya</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inovasi-inovasi</a:t>
            </a:r>
            <a:r>
              <a:rPr lang="en-US" sz="2400" dirty="0">
                <a:solidFill>
                  <a:schemeClr val="bg1"/>
                </a:solidFill>
                <a:latin typeface="Open Sans" pitchFamily="2" charset="0"/>
                <a:ea typeface="Open Sans" pitchFamily="2" charset="0"/>
                <a:cs typeface="Open Sans" pitchFamily="2" charset="0"/>
              </a:rPr>
              <a:t> yang </a:t>
            </a:r>
            <a:r>
              <a:rPr lang="en-US" sz="2400" dirty="0" err="1">
                <a:solidFill>
                  <a:schemeClr val="bg1"/>
                </a:solidFill>
                <a:latin typeface="Open Sans" pitchFamily="2" charset="0"/>
                <a:ea typeface="Open Sans" pitchFamily="2" charset="0"/>
                <a:cs typeface="Open Sans" pitchFamily="2" charset="0"/>
              </a:rPr>
              <a:t>telah</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dikembangkan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memberika</a:t>
            </a:r>
            <a:r>
              <a:rPr lang="id-ID" sz="2400" dirty="0">
                <a:solidFill>
                  <a:schemeClr val="bg1"/>
                </a:solidFill>
                <a:latin typeface="Open Sans" pitchFamily="2" charset="0"/>
                <a:ea typeface="Open Sans" pitchFamily="2" charset="0"/>
                <a:cs typeface="Open Sans" pitchFamily="2" charset="0"/>
              </a:rPr>
              <a:t>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cara</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baru</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untuk</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mempermudah</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melakukan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pekerjaan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manusia</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baik</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diberbagai</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bidang</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industri</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manapun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salah</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satunya</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adalah</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pada</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bidang</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peternakan</a:t>
            </a:r>
            <a:r>
              <a:rPr lang="id-ID" sz="2400" dirty="0">
                <a:solidFill>
                  <a:schemeClr val="bg1"/>
                </a:solidFill>
                <a:latin typeface="Open Sans" pitchFamily="2" charset="0"/>
                <a:ea typeface="Open Sans" pitchFamily="2" charset="0"/>
                <a:cs typeface="Open Sans" pitchFamily="2" charset="0"/>
              </a:rPr>
              <a:t> ruminansia</a:t>
            </a:r>
            <a:r>
              <a:rPr lang="id-ID" sz="2400" dirty="0" smtClean="0">
                <a:solidFill>
                  <a:schemeClr val="bg1"/>
                </a:solidFill>
                <a:latin typeface="Open Sans" pitchFamily="2" charset="0"/>
                <a:ea typeface="Open Sans" pitchFamily="2" charset="0"/>
                <a:cs typeface="Open Sans" pitchFamily="2" charset="0"/>
              </a:rPr>
              <a:t>.</a:t>
            </a:r>
          </a:p>
          <a:p>
            <a:pPr marL="342900" indent="-342900" algn="just">
              <a:buFont typeface="Arial" panose="020B0604020202020204" pitchFamily="34" charset="0"/>
              <a:buChar char="•"/>
            </a:pPr>
            <a:endParaRPr lang="id-ID" sz="2400" dirty="0">
              <a:solidFill>
                <a:schemeClr val="bg1"/>
              </a:solidFill>
              <a:latin typeface="Open Sans" pitchFamily="2" charset="0"/>
              <a:ea typeface="Open Sans" pitchFamily="2" charset="0"/>
              <a:cs typeface="Open Sans" pitchFamily="2" charset="0"/>
            </a:endParaRPr>
          </a:p>
          <a:p>
            <a:pPr marL="342900" indent="-342900" algn="just">
              <a:buFont typeface="Arial" panose="020B0604020202020204" pitchFamily="34" charset="0"/>
              <a:buChar char="•"/>
            </a:pPr>
            <a:r>
              <a:rPr lang="id-ID" sz="2400" dirty="0">
                <a:solidFill>
                  <a:schemeClr val="bg1"/>
                </a:solidFill>
                <a:latin typeface="Open Sans" pitchFamily="2" charset="0"/>
                <a:ea typeface="Open Sans" pitchFamily="2" charset="0"/>
                <a:cs typeface="Open Sans" pitchFamily="2" charset="0"/>
              </a:rPr>
              <a:t>Pada </a:t>
            </a:r>
            <a:r>
              <a:rPr lang="en-US" sz="2400" dirty="0" err="1">
                <a:solidFill>
                  <a:schemeClr val="bg1"/>
                </a:solidFill>
                <a:latin typeface="Open Sans" pitchFamily="2" charset="0"/>
                <a:ea typeface="Open Sans" pitchFamily="2" charset="0"/>
                <a:cs typeface="Open Sans" pitchFamily="2" charset="0"/>
              </a:rPr>
              <a:t>peternakan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kecil</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pemberian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pakan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ternak</a:t>
            </a:r>
            <a:r>
              <a:rPr lang="en-US" sz="2400" dirty="0">
                <a:solidFill>
                  <a:schemeClr val="bg1"/>
                </a:solidFill>
                <a:latin typeface="Open Sans" pitchFamily="2" charset="0"/>
                <a:ea typeface="Open Sans" pitchFamily="2" charset="0"/>
                <a:cs typeface="Open Sans" pitchFamily="2" charset="0"/>
              </a:rPr>
              <a:t> yang </a:t>
            </a:r>
            <a:r>
              <a:rPr lang="en-US" sz="2400" dirty="0" err="1">
                <a:solidFill>
                  <a:schemeClr val="bg1"/>
                </a:solidFill>
                <a:latin typeface="Open Sans" pitchFamily="2" charset="0"/>
                <a:ea typeface="Open Sans" pitchFamily="2" charset="0"/>
                <a:cs typeface="Open Sans" pitchFamily="2" charset="0"/>
              </a:rPr>
              <a:t>umum</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dilakukan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dengan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menggunakan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metode</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kombinasi</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penggembalaan</a:t>
            </a:r>
            <a:r>
              <a:rPr lang="en-US" sz="2400" dirty="0">
                <a:solidFill>
                  <a:schemeClr val="bg1"/>
                </a:solidFill>
                <a:latin typeface="Open Sans" pitchFamily="2" charset="0"/>
                <a:ea typeface="Open Sans" pitchFamily="2" charset="0"/>
                <a:cs typeface="Open Sans" pitchFamily="2" charset="0"/>
              </a:rPr>
              <a:t> (pasture fattening) indoor </a:t>
            </a:r>
            <a:r>
              <a:rPr lang="en-US" sz="2400" dirty="0" err="1">
                <a:solidFill>
                  <a:schemeClr val="bg1"/>
                </a:solidFill>
                <a:latin typeface="Open Sans" pitchFamily="2" charset="0"/>
                <a:ea typeface="Open Sans" pitchFamily="2" charset="0"/>
                <a:cs typeface="Open Sans" pitchFamily="2" charset="0"/>
              </a:rPr>
              <a:t>dan</a:t>
            </a:r>
            <a:r>
              <a:rPr lang="en-US" sz="2400" dirty="0">
                <a:solidFill>
                  <a:schemeClr val="bg1"/>
                </a:solidFill>
                <a:latin typeface="Open Sans" pitchFamily="2" charset="0"/>
                <a:ea typeface="Open Sans" pitchFamily="2" charset="0"/>
                <a:cs typeface="Open Sans" pitchFamily="2" charset="0"/>
              </a:rPr>
              <a:t> </a:t>
            </a:r>
            <a:r>
              <a:rPr lang="en-US" sz="2400" dirty="0" err="1">
                <a:solidFill>
                  <a:schemeClr val="bg1"/>
                </a:solidFill>
                <a:latin typeface="Open Sans" pitchFamily="2" charset="0"/>
                <a:ea typeface="Open Sans" pitchFamily="2" charset="0"/>
                <a:cs typeface="Open Sans" pitchFamily="2" charset="0"/>
              </a:rPr>
              <a:t>kereman</a:t>
            </a:r>
            <a:r>
              <a:rPr lang="en-US" sz="2400" dirty="0">
                <a:solidFill>
                  <a:schemeClr val="bg1"/>
                </a:solidFill>
                <a:latin typeface="Open Sans" pitchFamily="2" charset="0"/>
                <a:ea typeface="Open Sans" pitchFamily="2" charset="0"/>
                <a:cs typeface="Open Sans" pitchFamily="2" charset="0"/>
              </a:rPr>
              <a:t> (Dry lot fattening) outdoor. </a:t>
            </a:r>
            <a:endParaRPr lang="id-ID" sz="2400" dirty="0">
              <a:solidFill>
                <a:schemeClr val="bg1"/>
              </a:solidFill>
              <a:latin typeface="Open Sans" pitchFamily="2" charset="0"/>
              <a:ea typeface="Open Sans" pitchFamily="2" charset="0"/>
              <a:cs typeface="Open Sans" pitchFamily="2" charset="0"/>
            </a:endParaRPr>
          </a:p>
          <a:p>
            <a:pPr marL="342900" indent="-342900" algn="just">
              <a:buFont typeface="Arial" panose="020B0604020202020204" pitchFamily="34" charset="0"/>
              <a:buChar char="•"/>
            </a:pPr>
            <a:endParaRPr lang="id-ID" sz="2400" dirty="0" smtClean="0">
              <a:solidFill>
                <a:schemeClr val="bg1"/>
              </a:solidFill>
              <a:latin typeface="Open Sans" pitchFamily="2" charset="0"/>
              <a:ea typeface="Open Sans" pitchFamily="2" charset="0"/>
              <a:cs typeface="Open Sans" pitchFamily="2" charset="0"/>
            </a:endParaRPr>
          </a:p>
          <a:p>
            <a:pPr marL="342900" indent="-342900" algn="just">
              <a:buFont typeface="Arial" panose="020B0604020202020204" pitchFamily="34" charset="0"/>
              <a:buChar char="•"/>
            </a:pPr>
            <a:r>
              <a:rPr lang="id-ID" sz="2400" dirty="0" smtClean="0">
                <a:solidFill>
                  <a:schemeClr val="bg1"/>
                </a:solidFill>
                <a:latin typeface="Open Sans" pitchFamily="2" charset="0"/>
                <a:ea typeface="Open Sans" pitchFamily="2" charset="0"/>
                <a:cs typeface="Open Sans" pitchFamily="2" charset="0"/>
              </a:rPr>
              <a:t>Karena </a:t>
            </a:r>
            <a:r>
              <a:rPr lang="id-ID" sz="2400" dirty="0">
                <a:solidFill>
                  <a:schemeClr val="bg1"/>
                </a:solidFill>
                <a:latin typeface="Open Sans" pitchFamily="2" charset="0"/>
                <a:ea typeface="Open Sans" pitchFamily="2" charset="0"/>
                <a:cs typeface="Open Sans" pitchFamily="2" charset="0"/>
              </a:rPr>
              <a:t>memakan banyak waktu dan tenaga </a:t>
            </a:r>
            <a:r>
              <a:rPr lang="sv-SE" sz="2400" dirty="0">
                <a:solidFill>
                  <a:schemeClr val="bg1"/>
                </a:solidFill>
                <a:latin typeface="Open Sans" pitchFamily="2" charset="0"/>
                <a:ea typeface="Open Sans" pitchFamily="2" charset="0"/>
                <a:cs typeface="Open Sans" pitchFamily="2" charset="0"/>
              </a:rPr>
              <a:t>dengan tanpa bantuan alat teknologi</a:t>
            </a:r>
            <a:r>
              <a:rPr lang="id-ID" sz="2400" dirty="0">
                <a:solidFill>
                  <a:schemeClr val="bg1"/>
                </a:solidFill>
                <a:latin typeface="Open Sans" pitchFamily="2" charset="0"/>
                <a:ea typeface="Open Sans" pitchFamily="2" charset="0"/>
                <a:cs typeface="Open Sans" pitchFamily="2" charset="0"/>
              </a:rPr>
              <a:t>, diperlukan sistem </a:t>
            </a:r>
            <a:r>
              <a:rPr lang="en-US" sz="2400" i="1" dirty="0">
                <a:solidFill>
                  <a:srgbClr val="FFFFFF"/>
                </a:solidFill>
                <a:latin typeface="Open Sans" pitchFamily="2" charset="0"/>
                <a:ea typeface="Open Sans" pitchFamily="2" charset="0"/>
                <a:cs typeface="Open Sans" pitchFamily="2" charset="0"/>
              </a:rPr>
              <a:t>storage</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pintar</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berbasis</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IoT</a:t>
            </a:r>
            <a:r>
              <a:rPr lang="id-ID" sz="2400" dirty="0">
                <a:solidFill>
                  <a:srgbClr val="FFFFFF"/>
                </a:solidFill>
                <a:latin typeface="Open Sans" pitchFamily="2" charset="0"/>
                <a:ea typeface="Open Sans" pitchFamily="2" charset="0"/>
                <a:cs typeface="Open Sans" pitchFamily="2" charset="0"/>
              </a:rPr>
              <a:t>.</a:t>
            </a:r>
            <a:endParaRPr lang="id-ID" sz="2400" dirty="0">
              <a:solidFill>
                <a:srgbClr val="FFFFFF"/>
              </a:solidFill>
              <a:latin typeface="Open Sans" pitchFamily="2" charset="0"/>
              <a:ea typeface="Open Sans" pitchFamily="2" charset="0"/>
              <a:cs typeface="Open Sans" pitchFamily="2" charset="0"/>
            </a:endParaRPr>
          </a:p>
        </p:txBody>
      </p:sp>
      <p:sp>
        <p:nvSpPr>
          <p:cNvPr id="40" name="TextBox 39"/>
          <p:cNvSpPr txBox="1"/>
          <p:nvPr/>
        </p:nvSpPr>
        <p:spPr>
          <a:xfrm>
            <a:off x="4509013" y="6977615"/>
            <a:ext cx="12268200" cy="2677656"/>
          </a:xfrm>
          <a:prstGeom prst="rect">
            <a:avLst/>
          </a:prstGeom>
          <a:noFill/>
        </p:spPr>
        <p:txBody>
          <a:bodyPr wrap="square" rtlCol="0">
            <a:spAutoFit/>
          </a:bodyPr>
          <a:lstStyle/>
          <a:p>
            <a:pPr marL="342900" indent="-342900" algn="just">
              <a:spcBef>
                <a:spcPct val="0"/>
              </a:spcBef>
              <a:buFont typeface="Arial" panose="020B0604020202020204" pitchFamily="34" charset="0"/>
              <a:buChar char="•"/>
            </a:pPr>
            <a:r>
              <a:rPr lang="id-ID" sz="2000" dirty="0">
                <a:solidFill>
                  <a:srgbClr val="FFFFFF"/>
                </a:solidFill>
                <a:latin typeface="Open Sans" pitchFamily="2" charset="0"/>
                <a:ea typeface="Open Sans" pitchFamily="2" charset="0"/>
                <a:cs typeface="Open Sans" pitchFamily="2" charset="0"/>
              </a:rPr>
              <a:t>M</a:t>
            </a:r>
            <a:r>
              <a:rPr lang="en-US" sz="2400" dirty="0" err="1">
                <a:solidFill>
                  <a:srgbClr val="FFFFFF"/>
                </a:solidFill>
                <a:latin typeface="Open Sans" pitchFamily="2" charset="0"/>
                <a:ea typeface="Open Sans" pitchFamily="2" charset="0"/>
                <a:cs typeface="Open Sans" pitchFamily="2" charset="0"/>
              </a:rPr>
              <a:t>embangun</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dan</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merancang</a:t>
            </a:r>
            <a:r>
              <a:rPr lang="en-US" sz="2400" dirty="0">
                <a:solidFill>
                  <a:srgbClr val="FFFFFF"/>
                </a:solidFill>
                <a:latin typeface="Open Sans" pitchFamily="2" charset="0"/>
                <a:ea typeface="Open Sans" pitchFamily="2" charset="0"/>
                <a:cs typeface="Open Sans" pitchFamily="2" charset="0"/>
              </a:rPr>
              <a:t> </a:t>
            </a:r>
            <a:r>
              <a:rPr lang="en-US" sz="2400" i="1" dirty="0">
                <a:solidFill>
                  <a:srgbClr val="FFFFFF"/>
                </a:solidFill>
                <a:latin typeface="Open Sans" pitchFamily="2" charset="0"/>
                <a:ea typeface="Open Sans" pitchFamily="2" charset="0"/>
                <a:cs typeface="Open Sans" pitchFamily="2" charset="0"/>
              </a:rPr>
              <a:t>storage</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pintar</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berbasis</a:t>
            </a:r>
            <a:r>
              <a:rPr lang="en-US" sz="2400" dirty="0">
                <a:solidFill>
                  <a:srgbClr val="FFFFFF"/>
                </a:solidFill>
                <a:latin typeface="Open Sans" pitchFamily="2" charset="0"/>
                <a:ea typeface="Open Sans" pitchFamily="2" charset="0"/>
                <a:cs typeface="Open Sans" pitchFamily="2" charset="0"/>
              </a:rPr>
              <a:t> </a:t>
            </a:r>
            <a:r>
              <a:rPr lang="en-US" sz="2400" i="1" dirty="0" err="1">
                <a:solidFill>
                  <a:srgbClr val="FFFFFF"/>
                </a:solidFill>
                <a:latin typeface="Open Sans" pitchFamily="2" charset="0"/>
                <a:ea typeface="Open Sans" pitchFamily="2" charset="0"/>
                <a:cs typeface="Open Sans" pitchFamily="2" charset="0"/>
              </a:rPr>
              <a:t>IoT</a:t>
            </a:r>
            <a:r>
              <a:rPr lang="id-ID" sz="2400" dirty="0">
                <a:solidFill>
                  <a:srgbClr val="FFFFFF"/>
                </a:solidFill>
                <a:latin typeface="Open Sans" pitchFamily="2" charset="0"/>
                <a:ea typeface="Open Sans" pitchFamily="2" charset="0"/>
                <a:cs typeface="Open Sans" pitchFamily="2" charset="0"/>
              </a:rPr>
              <a:t> secara </a:t>
            </a:r>
            <a:r>
              <a:rPr lang="id-ID" sz="2400" i="1" dirty="0">
                <a:solidFill>
                  <a:srgbClr val="FFFFFF"/>
                </a:solidFill>
                <a:latin typeface="Open Sans" pitchFamily="2" charset="0"/>
                <a:ea typeface="Open Sans" pitchFamily="2" charset="0"/>
                <a:cs typeface="Open Sans" pitchFamily="2" charset="0"/>
              </a:rPr>
              <a:t>real-time</a:t>
            </a:r>
            <a:r>
              <a:rPr lang="id-ID" sz="2400" dirty="0">
                <a:solidFill>
                  <a:srgbClr val="FFFFFF"/>
                </a:solidFill>
                <a:latin typeface="Open Sans" pitchFamily="2" charset="0"/>
                <a:ea typeface="Open Sans" pitchFamily="2" charset="0"/>
                <a:cs typeface="Open Sans" pitchFamily="2" charset="0"/>
              </a:rPr>
              <a:t> dan akurat</a:t>
            </a:r>
            <a:r>
              <a:rPr lang="en-US" sz="2400" dirty="0">
                <a:solidFill>
                  <a:srgbClr val="FFFFFF"/>
                </a:solidFill>
                <a:latin typeface="Open Sans" pitchFamily="2" charset="0"/>
                <a:ea typeface="Open Sans" pitchFamily="2" charset="0"/>
                <a:cs typeface="Open Sans" pitchFamily="2" charset="0"/>
              </a:rPr>
              <a:t> yang </a:t>
            </a:r>
            <a:r>
              <a:rPr lang="en-US" sz="2400" dirty="0" err="1">
                <a:solidFill>
                  <a:srgbClr val="FFFFFF"/>
                </a:solidFill>
                <a:latin typeface="Open Sans" pitchFamily="2" charset="0"/>
                <a:ea typeface="Open Sans" pitchFamily="2" charset="0"/>
                <a:cs typeface="Open Sans" pitchFamily="2" charset="0"/>
              </a:rPr>
              <a:t>nantinya</a:t>
            </a:r>
            <a:r>
              <a:rPr lang="en-US" sz="2400" dirty="0">
                <a:solidFill>
                  <a:srgbClr val="FFFFFF"/>
                </a:solidFill>
                <a:latin typeface="Open Sans" pitchFamily="2" charset="0"/>
                <a:ea typeface="Open Sans" pitchFamily="2" charset="0"/>
                <a:cs typeface="Open Sans" pitchFamily="2" charset="0"/>
              </a:rPr>
              <a:t> para </a:t>
            </a:r>
            <a:r>
              <a:rPr lang="en-US" sz="2400" dirty="0" err="1">
                <a:solidFill>
                  <a:srgbClr val="FFFFFF"/>
                </a:solidFill>
                <a:latin typeface="Open Sans" pitchFamily="2" charset="0"/>
                <a:ea typeface="Open Sans" pitchFamily="2" charset="0"/>
                <a:cs typeface="Open Sans" pitchFamily="2" charset="0"/>
              </a:rPr>
              <a:t>peternak</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dapat</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memantau</a:t>
            </a:r>
            <a:r>
              <a:rPr lang="en-US" sz="2400" dirty="0">
                <a:solidFill>
                  <a:srgbClr val="FFFFFF"/>
                </a:solidFill>
                <a:latin typeface="Open Sans" pitchFamily="2" charset="0"/>
                <a:ea typeface="Open Sans" pitchFamily="2" charset="0"/>
                <a:cs typeface="Open Sans" pitchFamily="2" charset="0"/>
              </a:rPr>
              <a:t> k</a:t>
            </a:r>
            <a:r>
              <a:rPr lang="id-ID" sz="2400" dirty="0">
                <a:solidFill>
                  <a:srgbClr val="FFFFFF"/>
                </a:solidFill>
                <a:latin typeface="Open Sans" pitchFamily="2" charset="0"/>
                <a:ea typeface="Open Sans" pitchFamily="2" charset="0"/>
                <a:cs typeface="Open Sans" pitchFamily="2" charset="0"/>
              </a:rPr>
              <a:t>ondisi ketersediaan pada</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wadah</a:t>
            </a:r>
            <a:r>
              <a:rPr lang="en-US" sz="2400" dirty="0">
                <a:solidFill>
                  <a:srgbClr val="FFFFFF"/>
                </a:solidFill>
                <a:latin typeface="Open Sans" pitchFamily="2" charset="0"/>
                <a:ea typeface="Open Sans" pitchFamily="2" charset="0"/>
                <a:cs typeface="Open Sans" pitchFamily="2" charset="0"/>
              </a:rPr>
              <a:t> </a:t>
            </a:r>
            <a:r>
              <a:rPr lang="en-US" sz="2400" dirty="0" err="1">
                <a:solidFill>
                  <a:srgbClr val="FFFFFF"/>
                </a:solidFill>
                <a:latin typeface="Open Sans" pitchFamily="2" charset="0"/>
                <a:ea typeface="Open Sans" pitchFamily="2" charset="0"/>
                <a:cs typeface="Open Sans" pitchFamily="2" charset="0"/>
              </a:rPr>
              <a:t>pakan</a:t>
            </a:r>
            <a:r>
              <a:rPr lang="id-ID" sz="2400" dirty="0">
                <a:solidFill>
                  <a:srgbClr val="FFFFFF"/>
                </a:solidFill>
                <a:latin typeface="Open Sans" pitchFamily="2" charset="0"/>
                <a:ea typeface="Open Sans" pitchFamily="2" charset="0"/>
                <a:cs typeface="Open Sans" pitchFamily="2" charset="0"/>
              </a:rPr>
              <a:t> ternak secara jarak jauh melalui ponsel</a:t>
            </a:r>
            <a:r>
              <a:rPr lang="en-US" sz="2400" dirty="0" smtClean="0">
                <a:solidFill>
                  <a:srgbClr val="FFFFFF"/>
                </a:solidFill>
                <a:latin typeface="Open Sans" pitchFamily="2" charset="0"/>
                <a:ea typeface="Open Sans" pitchFamily="2" charset="0"/>
                <a:cs typeface="Open Sans" pitchFamily="2" charset="0"/>
              </a:rPr>
              <a:t>.</a:t>
            </a:r>
            <a:endParaRPr lang="id-ID" sz="2400" dirty="0" smtClean="0">
              <a:solidFill>
                <a:srgbClr val="FFFFFF"/>
              </a:solidFill>
              <a:latin typeface="Open Sans" pitchFamily="2" charset="0"/>
              <a:ea typeface="Open Sans" pitchFamily="2" charset="0"/>
              <a:cs typeface="Open Sans" pitchFamily="2" charset="0"/>
            </a:endParaRPr>
          </a:p>
          <a:p>
            <a:pPr marL="342900" indent="-342900" algn="just">
              <a:spcBef>
                <a:spcPct val="0"/>
              </a:spcBef>
              <a:buFont typeface="Arial" panose="020B0604020202020204" pitchFamily="34" charset="0"/>
              <a:buChar char="•"/>
            </a:pPr>
            <a:endParaRPr lang="id-ID" sz="2400" dirty="0">
              <a:solidFill>
                <a:srgbClr val="FFFFFF"/>
              </a:solidFill>
              <a:latin typeface="Open Sans" pitchFamily="2" charset="0"/>
              <a:ea typeface="Open Sans" pitchFamily="2" charset="0"/>
              <a:cs typeface="Open Sans" pitchFamily="2" charset="0"/>
            </a:endParaRPr>
          </a:p>
          <a:p>
            <a:pPr marL="342900" indent="-342900" algn="just">
              <a:spcBef>
                <a:spcPct val="0"/>
              </a:spcBef>
              <a:buFont typeface="Arial" panose="020B0604020202020204" pitchFamily="34" charset="0"/>
              <a:buChar char="•"/>
            </a:pPr>
            <a:r>
              <a:rPr lang="id-ID" sz="2400" dirty="0">
                <a:solidFill>
                  <a:srgbClr val="FFFFFF"/>
                </a:solidFill>
                <a:latin typeface="Open Sans" pitchFamily="2" charset="0"/>
                <a:ea typeface="Open Sans" pitchFamily="2" charset="0"/>
                <a:cs typeface="Open Sans" pitchFamily="2" charset="0"/>
              </a:rPr>
              <a:t>Melakukan percobaan alat sistem </a:t>
            </a:r>
            <a:r>
              <a:rPr lang="id-ID" sz="2400" i="1" dirty="0">
                <a:solidFill>
                  <a:srgbClr val="FFFFFF"/>
                </a:solidFill>
                <a:latin typeface="Open Sans" pitchFamily="2" charset="0"/>
                <a:ea typeface="Open Sans" pitchFamily="2" charset="0"/>
                <a:cs typeface="Open Sans" pitchFamily="2" charset="0"/>
              </a:rPr>
              <a:t>storage</a:t>
            </a:r>
            <a:r>
              <a:rPr lang="id-ID" sz="2400" dirty="0">
                <a:solidFill>
                  <a:srgbClr val="FFFFFF"/>
                </a:solidFill>
                <a:latin typeface="Open Sans" pitchFamily="2" charset="0"/>
                <a:ea typeface="Open Sans" pitchFamily="2" charset="0"/>
                <a:cs typeface="Open Sans" pitchFamily="2" charset="0"/>
              </a:rPr>
              <a:t> </a:t>
            </a:r>
            <a:r>
              <a:rPr lang="id-ID" sz="2400" dirty="0" smtClean="0">
                <a:solidFill>
                  <a:srgbClr val="FFFFFF"/>
                </a:solidFill>
                <a:latin typeface="Open Sans" pitchFamily="2" charset="0"/>
                <a:ea typeface="Open Sans" pitchFamily="2" charset="0"/>
                <a:cs typeface="Open Sans" pitchFamily="2" charset="0"/>
              </a:rPr>
              <a:t>pintar yang telah dibuat untuk mendeteksi ketersediaan pakan pada wadah pakan kandang dan suhu serta kelembaban di sekitar lingkungan kandang.</a:t>
            </a:r>
            <a:endParaRPr lang="id-ID" sz="2400" dirty="0">
              <a:solidFill>
                <a:srgbClr val="FFFFFF"/>
              </a:solidFill>
              <a:latin typeface="Open Sans" pitchFamily="2" charset="0"/>
              <a:ea typeface="Open Sans" pitchFamily="2" charset="0"/>
              <a:cs typeface="Open Sans"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8643002" y="4365934"/>
            <a:ext cx="4899177" cy="48991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sp>
        <p:nvSpPr>
          <p:cNvPr id="12" name="TextBox 12"/>
          <p:cNvSpPr txBox="1"/>
          <p:nvPr/>
        </p:nvSpPr>
        <p:spPr>
          <a:xfrm>
            <a:off x="1345171" y="1310467"/>
            <a:ext cx="5379456"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Gambaran Sistem Saat Ini</a:t>
            </a:r>
            <a:endParaRPr lang="en-US" sz="3600" dirty="0">
              <a:solidFill>
                <a:srgbClr val="FFFFFF"/>
              </a:solidFill>
              <a:latin typeface="Roboto Bold"/>
            </a:endParaRPr>
          </a:p>
        </p:txBody>
      </p:sp>
      <p:grpSp>
        <p:nvGrpSpPr>
          <p:cNvPr id="13" name="Group 13"/>
          <p:cNvGrpSpPr/>
          <p:nvPr/>
        </p:nvGrpSpPr>
        <p:grpSpPr>
          <a:xfrm>
            <a:off x="1345170" y="870913"/>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1691525" y="870913"/>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7" name="Group 17"/>
          <p:cNvGrpSpPr/>
          <p:nvPr/>
        </p:nvGrpSpPr>
        <p:grpSpPr>
          <a:xfrm>
            <a:off x="2037880" y="870913"/>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3"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691" y="83288"/>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p:nvPr/>
        </p:nvPicPr>
        <p:blipFill>
          <a:blip r:embed="rId7">
            <a:extLst>
              <a:ext uri="{28A0092B-C50C-407E-A947-70E740481C1C}">
                <a14:useLocalDpi xmlns:a14="http://schemas.microsoft.com/office/drawing/2010/main" val="0"/>
              </a:ext>
            </a:extLst>
          </a:blip>
          <a:stretch>
            <a:fillRect/>
          </a:stretch>
        </p:blipFill>
        <p:spPr>
          <a:xfrm>
            <a:off x="6019800" y="2478182"/>
            <a:ext cx="6096000" cy="6946439"/>
          </a:xfrm>
          <a:prstGeom prst="rect">
            <a:avLst/>
          </a:prstGeom>
        </p:spPr>
      </p:pic>
    </p:spTree>
    <p:extLst>
      <p:ext uri="{BB962C8B-B14F-4D97-AF65-F5344CB8AC3E}">
        <p14:creationId xmlns:p14="http://schemas.microsoft.com/office/powerpoint/2010/main" val="1634628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8643002" y="4365934"/>
            <a:ext cx="4899177" cy="4899177"/>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E2C25"/>
            </a:solidFill>
          </p:spPr>
        </p:sp>
      </p:grpSp>
      <p:sp>
        <p:nvSpPr>
          <p:cNvPr id="12" name="TextBox 12"/>
          <p:cNvSpPr txBox="1"/>
          <p:nvPr/>
        </p:nvSpPr>
        <p:spPr>
          <a:xfrm>
            <a:off x="1478544" y="1482291"/>
            <a:ext cx="8656095" cy="961802"/>
          </a:xfrm>
          <a:prstGeom prst="rect">
            <a:avLst/>
          </a:prstGeom>
        </p:spPr>
        <p:txBody>
          <a:bodyPr lIns="0" tIns="0" rIns="0" bIns="0" rtlCol="0" anchor="t">
            <a:spAutoFit/>
          </a:bodyPr>
          <a:lstStyle/>
          <a:p>
            <a:pPr>
              <a:lnSpc>
                <a:spcPts val="7474"/>
              </a:lnSpc>
            </a:pPr>
            <a:r>
              <a:rPr lang="id-ID" sz="3600" smtClean="0">
                <a:solidFill>
                  <a:srgbClr val="FFFFFF"/>
                </a:solidFill>
                <a:latin typeface="Roboto Bold"/>
              </a:rPr>
              <a:t>Gambaran Sistem Usulan</a:t>
            </a:r>
            <a:endParaRPr lang="en-US" sz="3600" dirty="0">
              <a:solidFill>
                <a:srgbClr val="FFFFFF"/>
              </a:solidFill>
              <a:latin typeface="Roboto Bold"/>
            </a:endParaRPr>
          </a:p>
        </p:txBody>
      </p:sp>
      <p:grpSp>
        <p:nvGrpSpPr>
          <p:cNvPr id="13" name="Group 13"/>
          <p:cNvGrpSpPr/>
          <p:nvPr/>
        </p:nvGrpSpPr>
        <p:grpSpPr>
          <a:xfrm>
            <a:off x="1478544" y="1042737"/>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1824899" y="1042737"/>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7" name="Group 17"/>
          <p:cNvGrpSpPr/>
          <p:nvPr/>
        </p:nvGrpSpPr>
        <p:grpSpPr>
          <a:xfrm>
            <a:off x="2171254" y="1042737"/>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3"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691" y="83288"/>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p:nvPr/>
        </p:nvPicPr>
        <p:blipFill>
          <a:blip r:embed="rId7">
            <a:extLst>
              <a:ext uri="{28A0092B-C50C-407E-A947-70E740481C1C}">
                <a14:useLocalDpi xmlns:a14="http://schemas.microsoft.com/office/drawing/2010/main" val="0"/>
              </a:ext>
            </a:extLst>
          </a:blip>
          <a:stretch>
            <a:fillRect/>
          </a:stretch>
        </p:blipFill>
        <p:spPr>
          <a:xfrm>
            <a:off x="3429000" y="3009900"/>
            <a:ext cx="11201400" cy="6515779"/>
          </a:xfrm>
          <a:prstGeom prst="rect">
            <a:avLst/>
          </a:prstGeom>
        </p:spPr>
      </p:pic>
    </p:spTree>
    <p:extLst>
      <p:ext uri="{BB962C8B-B14F-4D97-AF65-F5344CB8AC3E}">
        <p14:creationId xmlns:p14="http://schemas.microsoft.com/office/powerpoint/2010/main" val="768173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2"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TextBox 12"/>
          <p:cNvSpPr txBox="1"/>
          <p:nvPr/>
        </p:nvSpPr>
        <p:spPr>
          <a:xfrm>
            <a:off x="7503600" y="540756"/>
            <a:ext cx="3169656" cy="836768"/>
          </a:xfrm>
          <a:prstGeom prst="rect">
            <a:avLst/>
          </a:prstGeom>
        </p:spPr>
        <p:txBody>
          <a:bodyPr wrap="square" lIns="0" tIns="0" rIns="0" bIns="0" rtlCol="0" anchor="t">
            <a:spAutoFit/>
          </a:bodyPr>
          <a:lstStyle/>
          <a:p>
            <a:pPr algn="ctr">
              <a:lnSpc>
                <a:spcPts val="7474"/>
              </a:lnSpc>
            </a:pPr>
            <a:r>
              <a:rPr lang="id-ID" sz="3600" dirty="0" smtClean="0">
                <a:solidFill>
                  <a:srgbClr val="FFFFFF"/>
                </a:solidFill>
                <a:latin typeface="Roboto Bold"/>
              </a:rPr>
              <a:t>Flowchart</a:t>
            </a:r>
            <a:endParaRPr lang="en-US" sz="3600" dirty="0">
              <a:solidFill>
                <a:srgbClr val="FFFFFF"/>
              </a:solidFill>
              <a:latin typeface="Roboto Bold"/>
            </a:endParaRPr>
          </a:p>
        </p:txBody>
      </p:sp>
      <p:grpSp>
        <p:nvGrpSpPr>
          <p:cNvPr id="13" name="Group 13"/>
          <p:cNvGrpSpPr/>
          <p:nvPr/>
        </p:nvGrpSpPr>
        <p:grpSpPr>
          <a:xfrm>
            <a:off x="8395718" y="307807"/>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742073" y="307807"/>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7" name="Group 17"/>
          <p:cNvGrpSpPr/>
          <p:nvPr/>
        </p:nvGrpSpPr>
        <p:grpSpPr>
          <a:xfrm>
            <a:off x="9088428" y="307807"/>
            <a:ext cx="494567" cy="494567"/>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3"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691" y="83288"/>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23.png"/>
          <p:cNvPicPr/>
          <p:nvPr/>
        </p:nvPicPr>
        <p:blipFill>
          <a:blip r:embed="rId7" cstate="print"/>
          <a:stretch>
            <a:fillRect/>
          </a:stretch>
        </p:blipFill>
        <p:spPr>
          <a:xfrm>
            <a:off x="6794152" y="1866900"/>
            <a:ext cx="4588552" cy="8146817"/>
          </a:xfrm>
          <a:prstGeom prst="rect">
            <a:avLst/>
          </a:prstGeom>
        </p:spPr>
      </p:pic>
    </p:spTree>
    <p:extLst>
      <p:ext uri="{BB962C8B-B14F-4D97-AF65-F5344CB8AC3E}">
        <p14:creationId xmlns:p14="http://schemas.microsoft.com/office/powerpoint/2010/main" val="976032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22" name="20231215_142525_1280x7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62000" y="3280213"/>
            <a:ext cx="9677400" cy="5443538"/>
          </a:xfrm>
          <a:prstGeom prst="rect">
            <a:avLst/>
          </a:prstGeom>
        </p:spPr>
      </p:pic>
      <p:sp>
        <p:nvSpPr>
          <p:cNvPr id="23" name="TextBox 22"/>
          <p:cNvSpPr txBox="1"/>
          <p:nvPr/>
        </p:nvSpPr>
        <p:spPr>
          <a:xfrm>
            <a:off x="10837890" y="5375306"/>
            <a:ext cx="6957369" cy="4893647"/>
          </a:xfrm>
          <a:prstGeom prst="rect">
            <a:avLst/>
          </a:prstGeom>
          <a:noFill/>
        </p:spPr>
        <p:txBody>
          <a:bodyPr wrap="square" rtlCol="0">
            <a:spAutoFit/>
          </a:bodyPr>
          <a:lstStyle/>
          <a:p>
            <a:pPr algn="just">
              <a:spcBef>
                <a:spcPct val="0"/>
              </a:spcBef>
            </a:pPr>
            <a:r>
              <a:rPr lang="id-ID" sz="2400" dirty="0" smtClean="0">
                <a:solidFill>
                  <a:srgbClr val="FFFFFF"/>
                </a:solidFill>
                <a:latin typeface="Open Sans" pitchFamily="2" charset="0"/>
                <a:ea typeface="Open Sans" pitchFamily="2" charset="0"/>
                <a:cs typeface="Open Sans" pitchFamily="2" charset="0"/>
              </a:rPr>
              <a:t>Implementasi alat sistem storage pintar dilakukan di kandang kambing /domba INACOS dimiliki oleh Bapak Dekan </a:t>
            </a:r>
            <a:r>
              <a:rPr lang="id-ID" sz="2400" dirty="0">
                <a:solidFill>
                  <a:srgbClr val="FFFFFF"/>
                </a:solidFill>
                <a:latin typeface="Open Sans" pitchFamily="2" charset="0"/>
                <a:ea typeface="Open Sans" pitchFamily="2" charset="0"/>
                <a:cs typeface="Open Sans" pitchFamily="2" charset="0"/>
              </a:rPr>
              <a:t>Angga Rusdinar, S.T., M.T., Ph.D.  </a:t>
            </a:r>
            <a:r>
              <a:rPr lang="id-ID" sz="2400" dirty="0" smtClean="0">
                <a:solidFill>
                  <a:srgbClr val="FFFFFF"/>
                </a:solidFill>
                <a:latin typeface="Open Sans" pitchFamily="2" charset="0"/>
                <a:ea typeface="Open Sans" pitchFamily="2" charset="0"/>
                <a:cs typeface="Open Sans" pitchFamily="2" charset="0"/>
              </a:rPr>
              <a:t>Berlokasi di Kampus Universitas Telkom. </a:t>
            </a:r>
          </a:p>
          <a:p>
            <a:pPr algn="just">
              <a:spcBef>
                <a:spcPct val="0"/>
              </a:spcBef>
            </a:pPr>
            <a:endParaRPr lang="id-ID" sz="2400" dirty="0">
              <a:solidFill>
                <a:srgbClr val="FFFFFF"/>
              </a:solidFill>
              <a:latin typeface="Open Sans" pitchFamily="2" charset="0"/>
              <a:ea typeface="Open Sans" pitchFamily="2" charset="0"/>
              <a:cs typeface="Open Sans" pitchFamily="2" charset="0"/>
            </a:endParaRPr>
          </a:p>
          <a:p>
            <a:pPr algn="just">
              <a:spcBef>
                <a:spcPct val="0"/>
              </a:spcBef>
            </a:pPr>
            <a:r>
              <a:rPr lang="id-ID" sz="2400" dirty="0" smtClean="0">
                <a:solidFill>
                  <a:srgbClr val="FFFFFF"/>
                </a:solidFill>
                <a:latin typeface="Open Sans" pitchFamily="2" charset="0"/>
                <a:ea typeface="Open Sans" pitchFamily="2" charset="0"/>
                <a:cs typeface="Open Sans" pitchFamily="2" charset="0"/>
              </a:rPr>
              <a:t>Pengujian dilakukan dengan memasangkan pada </a:t>
            </a:r>
            <a:r>
              <a:rPr lang="id-ID" sz="2400" i="1" dirty="0" smtClean="0">
                <a:solidFill>
                  <a:srgbClr val="FFFFFF"/>
                </a:solidFill>
                <a:latin typeface="Open Sans" pitchFamily="2" charset="0"/>
                <a:ea typeface="Open Sans" pitchFamily="2" charset="0"/>
                <a:cs typeface="Open Sans" pitchFamily="2" charset="0"/>
              </a:rPr>
              <a:t>storage</a:t>
            </a:r>
            <a:r>
              <a:rPr lang="id-ID" sz="2400" dirty="0" smtClean="0">
                <a:solidFill>
                  <a:srgbClr val="FFFFFF"/>
                </a:solidFill>
                <a:latin typeface="Open Sans" pitchFamily="2" charset="0"/>
                <a:ea typeface="Open Sans" pitchFamily="2" charset="0"/>
                <a:cs typeface="Open Sans" pitchFamily="2" charset="0"/>
              </a:rPr>
              <a:t> kandang berupa alat </a:t>
            </a:r>
            <a:r>
              <a:rPr lang="id-ID" sz="2400" i="1" dirty="0" smtClean="0">
                <a:solidFill>
                  <a:srgbClr val="FFFFFF"/>
                </a:solidFill>
                <a:latin typeface="Open Sans" pitchFamily="2" charset="0"/>
                <a:ea typeface="Open Sans" pitchFamily="2" charset="0"/>
                <a:cs typeface="Open Sans" pitchFamily="2" charset="0"/>
              </a:rPr>
              <a:t>protoype</a:t>
            </a:r>
            <a:r>
              <a:rPr lang="id-ID" sz="2400" dirty="0" smtClean="0">
                <a:solidFill>
                  <a:srgbClr val="FFFFFF"/>
                </a:solidFill>
                <a:latin typeface="Open Sans" pitchFamily="2" charset="0"/>
                <a:ea typeface="Open Sans" pitchFamily="2" charset="0"/>
                <a:cs typeface="Open Sans" pitchFamily="2" charset="0"/>
              </a:rPr>
              <a:t> yang terdapat sensor loadcell 5kg terpisah dengan sensor DHT-22 yang diujikan selama 7 hari dalam rentang waktu mengikuti pemberian pakan kambing/domba yaitu pukul 08.00 WIB pagi dan 15.59 WIB sore.</a:t>
            </a:r>
            <a:endParaRPr lang="id-ID" sz="2400" dirty="0">
              <a:solidFill>
                <a:srgbClr val="FFFFFF"/>
              </a:solidFill>
              <a:latin typeface="Open Sans" pitchFamily="2" charset="0"/>
              <a:ea typeface="Open Sans" pitchFamily="2" charset="0"/>
              <a:cs typeface="Open Sans" pitchFamily="2" charset="0"/>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39600" y="2527626"/>
            <a:ext cx="4553950" cy="2561597"/>
          </a:xfrm>
          <a:prstGeom prst="rect">
            <a:avLst/>
          </a:prstGeom>
        </p:spPr>
      </p:pic>
    </p:spTree>
    <p:extLst>
      <p:ext uri="{BB962C8B-B14F-4D97-AF65-F5344CB8AC3E}">
        <p14:creationId xmlns:p14="http://schemas.microsoft.com/office/powerpoint/2010/main" val="2997643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2"/>
                                        </p:tgtEl>
                                      </p:cBhvr>
                                    </p:cmd>
                                  </p:childTnLst>
                                </p:cTn>
                              </p:par>
                            </p:childTnLst>
                          </p:cTn>
                        </p:par>
                      </p:childTnLst>
                    </p:cTn>
                  </p:par>
                </p:childTnLst>
              </p:cTn>
              <p:nextCondLst>
                <p:cond evt="onClick" delay="0">
                  <p:tgtEl>
                    <p:spTgt spid="22"/>
                  </p:tgtEl>
                </p:cond>
              </p:nextCondLst>
            </p:seq>
            <p:video>
              <p:cMediaNode vol="80000">
                <p:cTn id="7" fill="hold" display="0">
                  <p:stCondLst>
                    <p:cond delay="indefinite"/>
                  </p:stCondLst>
                </p:cTn>
                <p:tgtEl>
                  <p:spTgt spid="2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40.png"/>
          <p:cNvPicPr/>
          <p:nvPr/>
        </p:nvPicPr>
        <p:blipFill>
          <a:blip r:embed="rId7" cstate="print"/>
          <a:stretch>
            <a:fillRect/>
          </a:stretch>
        </p:blipFill>
        <p:spPr>
          <a:xfrm>
            <a:off x="4388410" y="2845649"/>
            <a:ext cx="9556190" cy="5334000"/>
          </a:xfrm>
          <a:prstGeom prst="rect">
            <a:avLst/>
          </a:prstGeom>
        </p:spPr>
      </p:pic>
      <p:sp>
        <p:nvSpPr>
          <p:cNvPr id="18" name="TextBox 10"/>
          <p:cNvSpPr txBox="1"/>
          <p:nvPr/>
        </p:nvSpPr>
        <p:spPr>
          <a:xfrm>
            <a:off x="3309402" y="8326298"/>
            <a:ext cx="11522239"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Grafik Data Ketersediaan Pakan Dalam 1 Hari Jam Pagi</a:t>
            </a:r>
            <a:endParaRPr lang="en-US" sz="3600" dirty="0">
              <a:solidFill>
                <a:srgbClr val="FFFFFF"/>
              </a:solidFill>
              <a:latin typeface="Roboto Bold"/>
            </a:endParaRPr>
          </a:p>
        </p:txBody>
      </p:sp>
      <p:sp>
        <p:nvSpPr>
          <p:cNvPr id="19"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1378223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41.png"/>
          <p:cNvPicPr/>
          <p:nvPr/>
        </p:nvPicPr>
        <p:blipFill>
          <a:blip r:embed="rId7" cstate="print"/>
          <a:stretch>
            <a:fillRect/>
          </a:stretch>
        </p:blipFill>
        <p:spPr>
          <a:xfrm>
            <a:off x="3695617" y="2781300"/>
            <a:ext cx="10453385" cy="5867400"/>
          </a:xfrm>
          <a:prstGeom prst="rect">
            <a:avLst/>
          </a:prstGeom>
        </p:spPr>
      </p:pic>
      <p:sp>
        <p:nvSpPr>
          <p:cNvPr id="19" name="TextBox 10"/>
          <p:cNvSpPr txBox="1"/>
          <p:nvPr/>
        </p:nvSpPr>
        <p:spPr>
          <a:xfrm>
            <a:off x="4708360" y="8731000"/>
            <a:ext cx="8427898" cy="961802"/>
          </a:xfrm>
          <a:prstGeom prst="rect">
            <a:avLst/>
          </a:prstGeom>
        </p:spPr>
        <p:txBody>
          <a:bodyPr wrap="square" lIns="0" tIns="0" rIns="0" bIns="0" rtlCol="0" anchor="t">
            <a:spAutoFit/>
          </a:bodyPr>
          <a:lstStyle/>
          <a:p>
            <a:pPr>
              <a:lnSpc>
                <a:spcPts val="7474"/>
              </a:lnSpc>
            </a:pPr>
            <a:r>
              <a:rPr lang="id-ID" sz="3600" dirty="0">
                <a:solidFill>
                  <a:srgbClr val="FFFFFF"/>
                </a:solidFill>
                <a:latin typeface="Roboto Bold"/>
              </a:rPr>
              <a:t>Grafik Data </a:t>
            </a:r>
            <a:r>
              <a:rPr lang="id-ID" sz="3600" dirty="0" smtClean="0">
                <a:solidFill>
                  <a:srgbClr val="FFFFFF"/>
                </a:solidFill>
                <a:latin typeface="Roboto Bold"/>
              </a:rPr>
              <a:t>Suhu Dalam </a:t>
            </a:r>
            <a:r>
              <a:rPr lang="id-ID" sz="3600" dirty="0">
                <a:solidFill>
                  <a:srgbClr val="FFFFFF"/>
                </a:solidFill>
                <a:latin typeface="Roboto Bold"/>
              </a:rPr>
              <a:t>1 Hari Jam Pagi</a:t>
            </a:r>
            <a:endParaRPr lang="en-US" sz="3600" dirty="0">
              <a:solidFill>
                <a:srgbClr val="FFFFFF"/>
              </a:solidFill>
              <a:latin typeface="Roboto Bold"/>
            </a:endParaRPr>
          </a:p>
        </p:txBody>
      </p:sp>
      <p:sp>
        <p:nvSpPr>
          <p:cNvPr id="20"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3194576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2C25"/>
        </a:solidFill>
        <a:effectLst/>
      </p:bgPr>
    </p:bg>
    <p:spTree>
      <p:nvGrpSpPr>
        <p:cNvPr id="1" name=""/>
        <p:cNvGrpSpPr/>
        <p:nvPr/>
      </p:nvGrpSpPr>
      <p:grpSpPr>
        <a:xfrm>
          <a:off x="0" y="0"/>
          <a:ext cx="0" cy="0"/>
          <a:chOff x="0" y="0"/>
          <a:chExt cx="0" cy="0"/>
        </a:xfrm>
      </p:grpSpPr>
      <p:sp>
        <p:nvSpPr>
          <p:cNvPr id="3" name="Freeform 3"/>
          <p:cNvSpPr/>
          <p:nvPr/>
        </p:nvSpPr>
        <p:spPr>
          <a:xfrm flipH="1" flipV="1">
            <a:off x="0" y="0"/>
            <a:ext cx="1345171" cy="1345171"/>
          </a:xfrm>
          <a:custGeom>
            <a:avLst/>
            <a:gdLst/>
            <a:ahLst/>
            <a:cxnLst/>
            <a:rect l="l" t="t" r="r" b="b"/>
            <a:pathLst>
              <a:path w="1345171" h="1345171">
                <a:moveTo>
                  <a:pt x="1345171" y="1345171"/>
                </a:moveTo>
                <a:lnTo>
                  <a:pt x="0" y="1345171"/>
                </a:lnTo>
                <a:lnTo>
                  <a:pt x="0" y="0"/>
                </a:lnTo>
                <a:lnTo>
                  <a:pt x="1345171" y="0"/>
                </a:lnTo>
                <a:lnTo>
                  <a:pt x="1345171" y="1345171"/>
                </a:lnTo>
                <a:close/>
              </a:path>
            </a:pathLst>
          </a:custGeom>
          <a:blipFill>
            <a:blip r:embed="rId2">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5302810" y="1256297"/>
            <a:ext cx="7239000"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IMPLEMENTASI DAN PENGUJIAN</a:t>
            </a:r>
            <a:endParaRPr lang="en-US" sz="3600" dirty="0">
              <a:solidFill>
                <a:srgbClr val="FFFFFF"/>
              </a:solidFill>
              <a:latin typeface="Roboto Bold"/>
            </a:endParaRPr>
          </a:p>
        </p:txBody>
      </p:sp>
      <p:grpSp>
        <p:nvGrpSpPr>
          <p:cNvPr id="11" name="Group 11"/>
          <p:cNvGrpSpPr/>
          <p:nvPr/>
        </p:nvGrpSpPr>
        <p:grpSpPr>
          <a:xfrm>
            <a:off x="8229600" y="946770"/>
            <a:ext cx="494567" cy="49456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3" name="Group 13"/>
          <p:cNvGrpSpPr/>
          <p:nvPr/>
        </p:nvGrpSpPr>
        <p:grpSpPr>
          <a:xfrm>
            <a:off x="8575955" y="946770"/>
            <a:ext cx="494567" cy="494567"/>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grpSp>
        <p:nvGrpSpPr>
          <p:cNvPr id="15" name="Group 15"/>
          <p:cNvGrpSpPr/>
          <p:nvPr/>
        </p:nvGrpSpPr>
        <p:grpSpPr>
          <a:xfrm>
            <a:off x="8922310" y="946770"/>
            <a:ext cx="494567" cy="494567"/>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F36">
                <a:alpha val="49804"/>
              </a:srgbClr>
            </a:solidFill>
          </p:spPr>
        </p:sp>
      </p:grpSp>
      <p:pic>
        <p:nvPicPr>
          <p:cNvPr id="21" name="Picture 2" descr="Universitas Telkom | Perguruan Tinggi Swasta Terbai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291" y="79271"/>
            <a:ext cx="817704" cy="817704"/>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42.png"/>
          <p:cNvPicPr/>
          <p:nvPr/>
        </p:nvPicPr>
        <p:blipFill>
          <a:blip r:embed="rId7" cstate="print"/>
          <a:stretch>
            <a:fillRect/>
          </a:stretch>
        </p:blipFill>
        <p:spPr>
          <a:xfrm>
            <a:off x="3959943" y="3009900"/>
            <a:ext cx="9924733" cy="5568632"/>
          </a:xfrm>
          <a:prstGeom prst="rect">
            <a:avLst/>
          </a:prstGeom>
        </p:spPr>
      </p:pic>
      <p:sp>
        <p:nvSpPr>
          <p:cNvPr id="19" name="TextBox 10"/>
          <p:cNvSpPr txBox="1"/>
          <p:nvPr/>
        </p:nvSpPr>
        <p:spPr>
          <a:xfrm>
            <a:off x="4053988" y="8889432"/>
            <a:ext cx="9830688" cy="961802"/>
          </a:xfrm>
          <a:prstGeom prst="rect">
            <a:avLst/>
          </a:prstGeom>
        </p:spPr>
        <p:txBody>
          <a:bodyPr wrap="square" lIns="0" tIns="0" rIns="0" bIns="0" rtlCol="0" anchor="t">
            <a:spAutoFit/>
          </a:bodyPr>
          <a:lstStyle/>
          <a:p>
            <a:pPr>
              <a:lnSpc>
                <a:spcPts val="7474"/>
              </a:lnSpc>
            </a:pPr>
            <a:r>
              <a:rPr lang="id-ID" sz="3600" dirty="0" smtClean="0">
                <a:solidFill>
                  <a:srgbClr val="FFFFFF"/>
                </a:solidFill>
                <a:latin typeface="Roboto Bold"/>
              </a:rPr>
              <a:t>Grafik Data Kelembaban Dalam 1 Hari Jam Pagi</a:t>
            </a:r>
            <a:endParaRPr lang="en-US" sz="3600" dirty="0">
              <a:solidFill>
                <a:srgbClr val="FFFFFF"/>
              </a:solidFill>
              <a:latin typeface="Roboto Bold"/>
            </a:endParaRPr>
          </a:p>
        </p:txBody>
      </p:sp>
      <p:sp>
        <p:nvSpPr>
          <p:cNvPr id="20" name="Freeform 2"/>
          <p:cNvSpPr/>
          <p:nvPr/>
        </p:nvSpPr>
        <p:spPr>
          <a:xfrm rot="5400000">
            <a:off x="17193074" y="8153849"/>
            <a:ext cx="1472602" cy="736301"/>
          </a:xfrm>
          <a:custGeom>
            <a:avLst/>
            <a:gdLst/>
            <a:ahLst/>
            <a:cxnLst/>
            <a:rect l="l" t="t" r="r" b="b"/>
            <a:pathLst>
              <a:path w="1472602" h="736301">
                <a:moveTo>
                  <a:pt x="0" y="0"/>
                </a:moveTo>
                <a:lnTo>
                  <a:pt x="1472601" y="0"/>
                </a:lnTo>
                <a:lnTo>
                  <a:pt x="1472601" y="736301"/>
                </a:lnTo>
                <a:lnTo>
                  <a:pt x="0" y="736301"/>
                </a:lnTo>
                <a:lnTo>
                  <a:pt x="0" y="0"/>
                </a:lnTo>
                <a:close/>
              </a:path>
            </a:pathLst>
          </a:custGeom>
          <a:blipFill>
            <a:blip r:embed="rId8">
              <a:extLst>
                <a:ext uri="{96DAC541-7B7A-43D3-8B79-37D633B846F1}">
                  <asvg:svgBlip xmlns:asvg="http://schemas.microsoft.com/office/drawing/2016/SVG/main" xmlns="" r:embed="rId3"/>
                </a:ext>
              </a:extLst>
            </a:blip>
            <a:stretch>
              <a:fillRect/>
            </a:stretch>
          </a:blipFill>
        </p:spPr>
      </p:sp>
    </p:spTree>
    <p:extLst>
      <p:ext uri="{BB962C8B-B14F-4D97-AF65-F5344CB8AC3E}">
        <p14:creationId xmlns:p14="http://schemas.microsoft.com/office/powerpoint/2010/main" val="3522838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8532</TotalTime>
  <Words>432</Words>
  <Application>Microsoft Office PowerPoint</Application>
  <PresentationFormat>Custom</PresentationFormat>
  <Paragraphs>45</Paragraphs>
  <Slides>13</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Roboto Bold</vt:lpstr>
      <vt:lpstr>Open Sans</vt:lpstr>
      <vt:lpstr>Arial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Natural Green House Presentation</dc:title>
  <cp:lastModifiedBy>Rizky @SPT</cp:lastModifiedBy>
  <cp:revision>42</cp:revision>
  <dcterms:created xsi:type="dcterms:W3CDTF">2006-08-16T00:00:00Z</dcterms:created>
  <dcterms:modified xsi:type="dcterms:W3CDTF">2024-02-12T04:21:56Z</dcterms:modified>
  <dc:identifier>DAF72JZ9vcU</dc:identifier>
</cp:coreProperties>
</file>